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1"/>
  </p:sldMasterIdLst>
  <p:notesMasterIdLst>
    <p:notesMasterId r:id="rId97"/>
  </p:notesMasterIdLst>
  <p:sldIdLst>
    <p:sldId id="256" r:id="rId2"/>
    <p:sldId id="287" r:id="rId3"/>
    <p:sldId id="347" r:id="rId4"/>
    <p:sldId id="351" r:id="rId5"/>
    <p:sldId id="269" r:id="rId6"/>
    <p:sldId id="350" r:id="rId7"/>
    <p:sldId id="260" r:id="rId8"/>
    <p:sldId id="403" r:id="rId9"/>
    <p:sldId id="404" r:id="rId10"/>
    <p:sldId id="405" r:id="rId11"/>
    <p:sldId id="406" r:id="rId12"/>
    <p:sldId id="407" r:id="rId13"/>
    <p:sldId id="408" r:id="rId14"/>
    <p:sldId id="409" r:id="rId15"/>
    <p:sldId id="410" r:id="rId16"/>
    <p:sldId id="411" r:id="rId17"/>
    <p:sldId id="412" r:id="rId18"/>
    <p:sldId id="413" r:id="rId19"/>
    <p:sldId id="349" r:id="rId20"/>
    <p:sldId id="352" r:id="rId21"/>
    <p:sldId id="353" r:id="rId22"/>
    <p:sldId id="354" r:id="rId23"/>
    <p:sldId id="355" r:id="rId24"/>
    <p:sldId id="360" r:id="rId25"/>
    <p:sldId id="356" r:id="rId26"/>
    <p:sldId id="357" r:id="rId27"/>
    <p:sldId id="358" r:id="rId28"/>
    <p:sldId id="361" r:id="rId29"/>
    <p:sldId id="362" r:id="rId30"/>
    <p:sldId id="363" r:id="rId31"/>
    <p:sldId id="425" r:id="rId32"/>
    <p:sldId id="364" r:id="rId33"/>
    <p:sldId id="365" r:id="rId34"/>
    <p:sldId id="366" r:id="rId35"/>
    <p:sldId id="367" r:id="rId36"/>
    <p:sldId id="368" r:id="rId37"/>
    <p:sldId id="369" r:id="rId38"/>
    <p:sldId id="370" r:id="rId39"/>
    <p:sldId id="374" r:id="rId40"/>
    <p:sldId id="371" r:id="rId41"/>
    <p:sldId id="372" r:id="rId42"/>
    <p:sldId id="420" r:id="rId43"/>
    <p:sldId id="419" r:id="rId44"/>
    <p:sldId id="426" r:id="rId45"/>
    <p:sldId id="427" r:id="rId46"/>
    <p:sldId id="428" r:id="rId47"/>
    <p:sldId id="429" r:id="rId48"/>
    <p:sldId id="430" r:id="rId49"/>
    <p:sldId id="422" r:id="rId50"/>
    <p:sldId id="424" r:id="rId51"/>
    <p:sldId id="383" r:id="rId52"/>
    <p:sldId id="385" r:id="rId53"/>
    <p:sldId id="388" r:id="rId54"/>
    <p:sldId id="418" r:id="rId55"/>
    <p:sldId id="394" r:id="rId56"/>
    <p:sldId id="389" r:id="rId57"/>
    <p:sldId id="390" r:id="rId58"/>
    <p:sldId id="437" r:id="rId59"/>
    <p:sldId id="438" r:id="rId60"/>
    <p:sldId id="439" r:id="rId61"/>
    <p:sldId id="440" r:id="rId62"/>
    <p:sldId id="441" r:id="rId63"/>
    <p:sldId id="442" r:id="rId64"/>
    <p:sldId id="443" r:id="rId65"/>
    <p:sldId id="444" r:id="rId66"/>
    <p:sldId id="445" r:id="rId67"/>
    <p:sldId id="446" r:id="rId68"/>
    <p:sldId id="447" r:id="rId69"/>
    <p:sldId id="448" r:id="rId70"/>
    <p:sldId id="449" r:id="rId71"/>
    <p:sldId id="450" r:id="rId72"/>
    <p:sldId id="451" r:id="rId73"/>
    <p:sldId id="452" r:id="rId74"/>
    <p:sldId id="453" r:id="rId75"/>
    <p:sldId id="454" r:id="rId76"/>
    <p:sldId id="455" r:id="rId77"/>
    <p:sldId id="456" r:id="rId78"/>
    <p:sldId id="401" r:id="rId79"/>
    <p:sldId id="402" r:id="rId80"/>
    <p:sldId id="431" r:id="rId81"/>
    <p:sldId id="432" r:id="rId82"/>
    <p:sldId id="392" r:id="rId83"/>
    <p:sldId id="393" r:id="rId84"/>
    <p:sldId id="391" r:id="rId85"/>
    <p:sldId id="399" r:id="rId86"/>
    <p:sldId id="395" r:id="rId87"/>
    <p:sldId id="396" r:id="rId88"/>
    <p:sldId id="397" r:id="rId89"/>
    <p:sldId id="305" r:id="rId90"/>
    <p:sldId id="296" r:id="rId91"/>
    <p:sldId id="435" r:id="rId92"/>
    <p:sldId id="436" r:id="rId93"/>
    <p:sldId id="434" r:id="rId94"/>
    <p:sldId id="308" r:id="rId95"/>
    <p:sldId id="267" r:id="rId9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7039" autoAdjust="0"/>
    <p:restoredTop sz="86676" autoAdjust="0"/>
  </p:normalViewPr>
  <p:slideViewPr>
    <p:cSldViewPr snapToGrid="0">
      <p:cViewPr varScale="1">
        <p:scale>
          <a:sx n="57" d="100"/>
          <a:sy n="57" d="100"/>
        </p:scale>
        <p:origin x="484"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viewProps" Target="viewProps.xml"/><Relationship Id="rId10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EF6CA4-22F5-42C6-9218-83260354489C}" type="datetimeFigureOut">
              <a:rPr lang="en-US" smtClean="0"/>
              <a:t>2/11/2019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96E57E6-7676-41A0-A08C-F647506FBEC3}" type="slidenum">
              <a:rPr lang="en-US" smtClean="0"/>
              <a:t>‹#›</a:t>
            </a:fld>
            <a:endParaRPr lang="en-US"/>
          </a:p>
        </p:txBody>
      </p:sp>
    </p:spTree>
    <p:extLst>
      <p:ext uri="{BB962C8B-B14F-4D97-AF65-F5344CB8AC3E}">
        <p14:creationId xmlns:p14="http://schemas.microsoft.com/office/powerpoint/2010/main" val="13758034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Hi my</a:t>
            </a:r>
            <a:r>
              <a:rPr lang="en-US" baseline="0" dirty="0" smtClean="0"/>
              <a:t> name is Chris Odom, and I am very pleased to be talking to you today about the 17-year evolution of my Physical Computing &amp; Robotics course at George School</a:t>
            </a:r>
            <a:endParaRPr lang="en-US" dirty="0"/>
          </a:p>
        </p:txBody>
      </p:sp>
      <p:sp>
        <p:nvSpPr>
          <p:cNvPr id="4" name="Slide Number Placeholder 3"/>
          <p:cNvSpPr>
            <a:spLocks noGrp="1"/>
          </p:cNvSpPr>
          <p:nvPr>
            <p:ph type="sldNum" sz="quarter" idx="10"/>
          </p:nvPr>
        </p:nvSpPr>
        <p:spPr/>
        <p:txBody>
          <a:bodyPr/>
          <a:lstStyle/>
          <a:p>
            <a:fld id="{096E57E6-7676-41A0-A08C-F647506FBEC3}" type="slidenum">
              <a:rPr lang="en-US" smtClean="0"/>
              <a:t>1</a:t>
            </a:fld>
            <a:endParaRPr lang="en-US"/>
          </a:p>
        </p:txBody>
      </p:sp>
    </p:spTree>
    <p:extLst>
      <p:ext uri="{BB962C8B-B14F-4D97-AF65-F5344CB8AC3E}">
        <p14:creationId xmlns:p14="http://schemas.microsoft.com/office/powerpoint/2010/main" val="15763939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96E57E6-7676-41A0-A08C-F647506FBEC3}" type="slidenum">
              <a:rPr lang="en-US" smtClean="0"/>
              <a:t>19</a:t>
            </a:fld>
            <a:endParaRPr lang="en-US"/>
          </a:p>
        </p:txBody>
      </p:sp>
    </p:spTree>
    <p:extLst>
      <p:ext uri="{BB962C8B-B14F-4D97-AF65-F5344CB8AC3E}">
        <p14:creationId xmlns:p14="http://schemas.microsoft.com/office/powerpoint/2010/main" val="19234581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Just so</a:t>
            </a:r>
            <a:r>
              <a:rPr lang="en-US" baseline="0" dirty="0" smtClean="0"/>
              <a:t> you know what kind of students I teach…</a:t>
            </a:r>
            <a:r>
              <a:rPr lang="en-US" dirty="0" smtClean="0"/>
              <a:t/>
            </a:r>
            <a:br>
              <a:rPr lang="en-US" dirty="0" smtClean="0"/>
            </a:br>
            <a:r>
              <a:rPr lang="en-US" dirty="0" smtClean="0"/>
              <a:t>Until recently,</a:t>
            </a:r>
            <a:r>
              <a:rPr lang="en-US" baseline="0" dirty="0" smtClean="0"/>
              <a:t> the school provided laptops for every classroom.</a:t>
            </a:r>
          </a:p>
          <a:p>
            <a:r>
              <a:rPr lang="en-US" baseline="0" dirty="0" smtClean="0"/>
              <a:t>Mac issues: Some things work well: programming.  Some work so-so: CAD, PCB fabrication.  Some don’t work at all: Laser cutting</a:t>
            </a:r>
            <a:endParaRPr lang="en-US" dirty="0"/>
          </a:p>
        </p:txBody>
      </p:sp>
      <p:sp>
        <p:nvSpPr>
          <p:cNvPr id="4" name="Slide Number Placeholder 3"/>
          <p:cNvSpPr>
            <a:spLocks noGrp="1"/>
          </p:cNvSpPr>
          <p:nvPr>
            <p:ph type="sldNum" sz="quarter" idx="10"/>
          </p:nvPr>
        </p:nvSpPr>
        <p:spPr/>
        <p:txBody>
          <a:bodyPr/>
          <a:lstStyle/>
          <a:p>
            <a:fld id="{096E57E6-7676-41A0-A08C-F647506FBEC3}" type="slidenum">
              <a:rPr lang="en-US" smtClean="0"/>
              <a:t>20</a:t>
            </a:fld>
            <a:endParaRPr lang="en-US"/>
          </a:p>
        </p:txBody>
      </p:sp>
    </p:spTree>
    <p:extLst>
      <p:ext uri="{BB962C8B-B14F-4D97-AF65-F5344CB8AC3E}">
        <p14:creationId xmlns:p14="http://schemas.microsoft.com/office/powerpoint/2010/main" val="5892175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Do not have the facilities or personnel to offer multiple class levels </a:t>
            </a:r>
          </a:p>
          <a:p>
            <a:r>
              <a:rPr lang="en-US" sz="1200" dirty="0" smtClean="0"/>
              <a:t>Prerequisites</a:t>
            </a:r>
            <a:r>
              <a:rPr lang="en-US" sz="1200" baseline="0" dirty="0" smtClean="0"/>
              <a:t> are rough and have a grade requirement as well.</a:t>
            </a:r>
            <a:endParaRPr lang="en-US" dirty="0"/>
          </a:p>
        </p:txBody>
      </p:sp>
      <p:sp>
        <p:nvSpPr>
          <p:cNvPr id="4" name="Slide Number Placeholder 3"/>
          <p:cNvSpPr>
            <a:spLocks noGrp="1"/>
          </p:cNvSpPr>
          <p:nvPr>
            <p:ph type="sldNum" sz="quarter" idx="10"/>
          </p:nvPr>
        </p:nvSpPr>
        <p:spPr/>
        <p:txBody>
          <a:bodyPr/>
          <a:lstStyle/>
          <a:p>
            <a:fld id="{096E57E6-7676-41A0-A08C-F647506FBEC3}" type="slidenum">
              <a:rPr lang="en-US" smtClean="0"/>
              <a:t>21</a:t>
            </a:fld>
            <a:endParaRPr lang="en-US"/>
          </a:p>
        </p:txBody>
      </p:sp>
    </p:spTree>
    <p:extLst>
      <p:ext uri="{BB962C8B-B14F-4D97-AF65-F5344CB8AC3E}">
        <p14:creationId xmlns:p14="http://schemas.microsoft.com/office/powerpoint/2010/main" val="39961663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Desktop</a:t>
            </a:r>
            <a:r>
              <a:rPr lang="en-US" sz="1200" baseline="0" dirty="0" smtClean="0"/>
              <a:t> computing</a:t>
            </a:r>
            <a:endParaRPr lang="en-US" dirty="0"/>
          </a:p>
        </p:txBody>
      </p:sp>
      <p:sp>
        <p:nvSpPr>
          <p:cNvPr id="4" name="Slide Number Placeholder 3"/>
          <p:cNvSpPr>
            <a:spLocks noGrp="1"/>
          </p:cNvSpPr>
          <p:nvPr>
            <p:ph type="sldNum" sz="quarter" idx="10"/>
          </p:nvPr>
        </p:nvSpPr>
        <p:spPr/>
        <p:txBody>
          <a:bodyPr/>
          <a:lstStyle/>
          <a:p>
            <a:fld id="{096E57E6-7676-41A0-A08C-F647506FBEC3}" type="slidenum">
              <a:rPr lang="en-US" smtClean="0"/>
              <a:t>22</a:t>
            </a:fld>
            <a:endParaRPr lang="en-US"/>
          </a:p>
        </p:txBody>
      </p:sp>
    </p:spTree>
    <p:extLst>
      <p:ext uri="{BB962C8B-B14F-4D97-AF65-F5344CB8AC3E}">
        <p14:creationId xmlns:p14="http://schemas.microsoft.com/office/powerpoint/2010/main" val="37736900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Patton Robotics</a:t>
            </a:r>
            <a:r>
              <a:rPr lang="en-US" baseline="0" dirty="0" smtClean="0"/>
              <a:t> and </a:t>
            </a:r>
            <a:r>
              <a:rPr lang="en-US" dirty="0" err="1" smtClean="0"/>
              <a:t>Robodyssey</a:t>
            </a:r>
            <a:r>
              <a:rPr lang="en-US" dirty="0" smtClean="0"/>
              <a:t> Systems were</a:t>
            </a:r>
            <a:r>
              <a:rPr lang="en-US" baseline="0" dirty="0" smtClean="0"/>
              <a:t> one of the first educational robotics companies in the world.</a:t>
            </a:r>
            <a:endParaRPr lang="en-US" dirty="0" smtClean="0"/>
          </a:p>
          <a:p>
            <a:r>
              <a:rPr lang="en-US" dirty="0" smtClean="0"/>
              <a:t>Relate story</a:t>
            </a:r>
            <a:r>
              <a:rPr lang="en-US" baseline="0" dirty="0" smtClean="0"/>
              <a:t> of Kylan’s first interactions at U Pitt neuroscience.  And her first paper.  And Yale.</a:t>
            </a:r>
          </a:p>
          <a:p>
            <a:r>
              <a:rPr lang="en-US" baseline="0" dirty="0" smtClean="0"/>
              <a:t>Distribute article http://www.pcrduino.com/wp-content/uploads/about/Kylan%20Turner%20web_v77n3december05%20p8-31.pdf </a:t>
            </a:r>
            <a:endParaRPr lang="en-US" dirty="0"/>
          </a:p>
        </p:txBody>
      </p:sp>
      <p:sp>
        <p:nvSpPr>
          <p:cNvPr id="4" name="Slide Number Placeholder 3"/>
          <p:cNvSpPr>
            <a:spLocks noGrp="1"/>
          </p:cNvSpPr>
          <p:nvPr>
            <p:ph type="sldNum" sz="quarter" idx="10"/>
          </p:nvPr>
        </p:nvSpPr>
        <p:spPr/>
        <p:txBody>
          <a:bodyPr/>
          <a:lstStyle/>
          <a:p>
            <a:fld id="{096E57E6-7676-41A0-A08C-F647506FBEC3}" type="slidenum">
              <a:rPr lang="en-US" smtClean="0"/>
              <a:t>23</a:t>
            </a:fld>
            <a:endParaRPr lang="en-US"/>
          </a:p>
        </p:txBody>
      </p:sp>
    </p:spTree>
    <p:extLst>
      <p:ext uri="{BB962C8B-B14F-4D97-AF65-F5344CB8AC3E}">
        <p14:creationId xmlns:p14="http://schemas.microsoft.com/office/powerpoint/2010/main" val="15123279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Relate story</a:t>
            </a:r>
            <a:r>
              <a:rPr lang="en-US" baseline="0" dirty="0" smtClean="0"/>
              <a:t> of Kylan’s first interactions at U Pitt neuroscience.  And her first paper.  And Yale.</a:t>
            </a:r>
          </a:p>
          <a:p>
            <a:r>
              <a:rPr lang="en-US" baseline="0" dirty="0" smtClean="0"/>
              <a:t>Distribute article http://www.pcrduino.com/wp-content/uploads/about/Kylan%20Turner%20web_v77n3december05%20p8-31.pdf </a:t>
            </a:r>
            <a:endParaRPr lang="en-US" dirty="0"/>
          </a:p>
        </p:txBody>
      </p:sp>
      <p:sp>
        <p:nvSpPr>
          <p:cNvPr id="4" name="Slide Number Placeholder 3"/>
          <p:cNvSpPr>
            <a:spLocks noGrp="1"/>
          </p:cNvSpPr>
          <p:nvPr>
            <p:ph type="sldNum" sz="quarter" idx="10"/>
          </p:nvPr>
        </p:nvSpPr>
        <p:spPr/>
        <p:txBody>
          <a:bodyPr/>
          <a:lstStyle/>
          <a:p>
            <a:fld id="{096E57E6-7676-41A0-A08C-F647506FBEC3}" type="slidenum">
              <a:rPr lang="en-US" smtClean="0"/>
              <a:t>24</a:t>
            </a:fld>
            <a:endParaRPr lang="en-US"/>
          </a:p>
        </p:txBody>
      </p:sp>
    </p:spTree>
    <p:extLst>
      <p:ext uri="{BB962C8B-B14F-4D97-AF65-F5344CB8AC3E}">
        <p14:creationId xmlns:p14="http://schemas.microsoft.com/office/powerpoint/2010/main" val="26082011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96E57E6-7676-41A0-A08C-F647506FBEC3}" type="slidenum">
              <a:rPr lang="en-US" smtClean="0"/>
              <a:t>25</a:t>
            </a:fld>
            <a:endParaRPr lang="en-US"/>
          </a:p>
        </p:txBody>
      </p:sp>
    </p:spTree>
    <p:extLst>
      <p:ext uri="{BB962C8B-B14F-4D97-AF65-F5344CB8AC3E}">
        <p14:creationId xmlns:p14="http://schemas.microsoft.com/office/powerpoint/2010/main" val="34464948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 AP,</a:t>
            </a:r>
            <a:r>
              <a:rPr lang="en-US" baseline="0" dirty="0" smtClean="0"/>
              <a:t> IB, or other curriculum.  Still no curriculum available except mine.</a:t>
            </a:r>
            <a:endParaRPr lang="en-US" dirty="0"/>
          </a:p>
        </p:txBody>
      </p:sp>
      <p:sp>
        <p:nvSpPr>
          <p:cNvPr id="4" name="Slide Number Placeholder 3"/>
          <p:cNvSpPr>
            <a:spLocks noGrp="1"/>
          </p:cNvSpPr>
          <p:nvPr>
            <p:ph type="sldNum" sz="quarter" idx="10"/>
          </p:nvPr>
        </p:nvSpPr>
        <p:spPr/>
        <p:txBody>
          <a:bodyPr/>
          <a:lstStyle/>
          <a:p>
            <a:fld id="{096E57E6-7676-41A0-A08C-F647506FBEC3}" type="slidenum">
              <a:rPr lang="en-US" smtClean="0"/>
              <a:t>26</a:t>
            </a:fld>
            <a:endParaRPr lang="en-US"/>
          </a:p>
        </p:txBody>
      </p:sp>
    </p:spTree>
    <p:extLst>
      <p:ext uri="{BB962C8B-B14F-4D97-AF65-F5344CB8AC3E}">
        <p14:creationId xmlns:p14="http://schemas.microsoft.com/office/powerpoint/2010/main" val="14027348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am not knocking</a:t>
            </a:r>
            <a:r>
              <a:rPr lang="en-US" baseline="0" dirty="0" smtClean="0"/>
              <a:t> any of these programs.  They are all great for what they do, but they just were not right for me or GS at the time.</a:t>
            </a:r>
            <a:endParaRPr lang="en-US" dirty="0"/>
          </a:p>
        </p:txBody>
      </p:sp>
      <p:sp>
        <p:nvSpPr>
          <p:cNvPr id="4" name="Slide Number Placeholder 3"/>
          <p:cNvSpPr>
            <a:spLocks noGrp="1"/>
          </p:cNvSpPr>
          <p:nvPr>
            <p:ph type="sldNum" sz="quarter" idx="10"/>
          </p:nvPr>
        </p:nvSpPr>
        <p:spPr/>
        <p:txBody>
          <a:bodyPr/>
          <a:lstStyle/>
          <a:p>
            <a:fld id="{096E57E6-7676-41A0-A08C-F647506FBEC3}" type="slidenum">
              <a:rPr lang="en-US" smtClean="0"/>
              <a:t>27</a:t>
            </a:fld>
            <a:endParaRPr lang="en-US"/>
          </a:p>
        </p:txBody>
      </p:sp>
    </p:spTree>
    <p:extLst>
      <p:ext uri="{BB962C8B-B14F-4D97-AF65-F5344CB8AC3E}">
        <p14:creationId xmlns:p14="http://schemas.microsoft.com/office/powerpoint/2010/main" val="35487150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Here’s a sample “Team Timeline”.</a:t>
            </a:r>
          </a:p>
          <a:p>
            <a:r>
              <a:rPr lang="en-US" dirty="0" smtClean="0"/>
              <a:t>Robots are</a:t>
            </a:r>
            <a:r>
              <a:rPr lang="en-US" baseline="0" dirty="0" smtClean="0"/>
              <a:t> </a:t>
            </a:r>
            <a:r>
              <a:rPr lang="en-US" baseline="0" dirty="0" err="1" smtClean="0"/>
              <a:t>primarially</a:t>
            </a:r>
            <a:r>
              <a:rPr lang="en-US" baseline="0" dirty="0" smtClean="0"/>
              <a:t> RC controlled.</a:t>
            </a:r>
            <a:endParaRPr lang="en-US" dirty="0"/>
          </a:p>
        </p:txBody>
      </p:sp>
      <p:sp>
        <p:nvSpPr>
          <p:cNvPr id="4" name="Slide Number Placeholder 3"/>
          <p:cNvSpPr>
            <a:spLocks noGrp="1"/>
          </p:cNvSpPr>
          <p:nvPr>
            <p:ph type="sldNum" sz="quarter" idx="10"/>
          </p:nvPr>
        </p:nvSpPr>
        <p:spPr/>
        <p:txBody>
          <a:bodyPr/>
          <a:lstStyle/>
          <a:p>
            <a:fld id="{096E57E6-7676-41A0-A08C-F647506FBEC3}" type="slidenum">
              <a:rPr lang="en-US" smtClean="0"/>
              <a:t>28</a:t>
            </a:fld>
            <a:endParaRPr lang="en-US"/>
          </a:p>
        </p:txBody>
      </p:sp>
    </p:spTree>
    <p:extLst>
      <p:ext uri="{BB962C8B-B14F-4D97-AF65-F5344CB8AC3E}">
        <p14:creationId xmlns:p14="http://schemas.microsoft.com/office/powerpoint/2010/main" val="7553100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reminder of what I said I would discuss today.  Just</a:t>
            </a:r>
            <a:r>
              <a:rPr lang="en-US" baseline="0" dirty="0" smtClean="0"/>
              <a:t> to keep me honest.</a:t>
            </a:r>
            <a:endParaRPr lang="en-US" dirty="0"/>
          </a:p>
        </p:txBody>
      </p:sp>
      <p:sp>
        <p:nvSpPr>
          <p:cNvPr id="4" name="Slide Number Placeholder 3"/>
          <p:cNvSpPr>
            <a:spLocks noGrp="1"/>
          </p:cNvSpPr>
          <p:nvPr>
            <p:ph type="sldNum" sz="quarter" idx="10"/>
          </p:nvPr>
        </p:nvSpPr>
        <p:spPr/>
        <p:txBody>
          <a:bodyPr/>
          <a:lstStyle/>
          <a:p>
            <a:fld id="{096E57E6-7676-41A0-A08C-F647506FBEC3}" type="slidenum">
              <a:rPr lang="en-US" smtClean="0"/>
              <a:t>2</a:t>
            </a:fld>
            <a:endParaRPr lang="en-US"/>
          </a:p>
        </p:txBody>
      </p:sp>
    </p:spTree>
    <p:extLst>
      <p:ext uri="{BB962C8B-B14F-4D97-AF65-F5344CB8AC3E}">
        <p14:creationId xmlns:p14="http://schemas.microsoft.com/office/powerpoint/2010/main" val="2265613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Here’s a sample “Team Timeline”.</a:t>
            </a:r>
            <a:endParaRPr lang="en-US" dirty="0"/>
          </a:p>
        </p:txBody>
      </p:sp>
      <p:sp>
        <p:nvSpPr>
          <p:cNvPr id="4" name="Slide Number Placeholder 3"/>
          <p:cNvSpPr>
            <a:spLocks noGrp="1"/>
          </p:cNvSpPr>
          <p:nvPr>
            <p:ph type="sldNum" sz="quarter" idx="10"/>
          </p:nvPr>
        </p:nvSpPr>
        <p:spPr/>
        <p:txBody>
          <a:bodyPr/>
          <a:lstStyle/>
          <a:p>
            <a:fld id="{096E57E6-7676-41A0-A08C-F647506FBEC3}" type="slidenum">
              <a:rPr lang="en-US" smtClean="0"/>
              <a:t>29</a:t>
            </a:fld>
            <a:endParaRPr lang="en-US"/>
          </a:p>
        </p:txBody>
      </p:sp>
    </p:spTree>
    <p:extLst>
      <p:ext uri="{BB962C8B-B14F-4D97-AF65-F5344CB8AC3E}">
        <p14:creationId xmlns:p14="http://schemas.microsoft.com/office/powerpoint/2010/main" val="3153920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Here’s a sample “Team Timeline”.</a:t>
            </a:r>
            <a:endParaRPr lang="en-US" dirty="0"/>
          </a:p>
        </p:txBody>
      </p:sp>
      <p:sp>
        <p:nvSpPr>
          <p:cNvPr id="4" name="Slide Number Placeholder 3"/>
          <p:cNvSpPr>
            <a:spLocks noGrp="1"/>
          </p:cNvSpPr>
          <p:nvPr>
            <p:ph type="sldNum" sz="quarter" idx="10"/>
          </p:nvPr>
        </p:nvSpPr>
        <p:spPr/>
        <p:txBody>
          <a:bodyPr/>
          <a:lstStyle/>
          <a:p>
            <a:fld id="{096E57E6-7676-41A0-A08C-F647506FBEC3}" type="slidenum">
              <a:rPr lang="en-US" smtClean="0"/>
              <a:t>30</a:t>
            </a:fld>
            <a:endParaRPr lang="en-US"/>
          </a:p>
        </p:txBody>
      </p:sp>
    </p:spTree>
    <p:extLst>
      <p:ext uri="{BB962C8B-B14F-4D97-AF65-F5344CB8AC3E}">
        <p14:creationId xmlns:p14="http://schemas.microsoft.com/office/powerpoint/2010/main" val="2408852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Students now responsible for providing their own laptops.</a:t>
            </a:r>
          </a:p>
          <a:p>
            <a:r>
              <a:rPr lang="en-US" dirty="0" smtClean="0"/>
              <a:t>Moving at th</a:t>
            </a:r>
            <a:r>
              <a:rPr lang="en-US" baseline="0" dirty="0" smtClean="0"/>
              <a:t>e same pace was nice!  I was in control.  It was also bad pedagogy!</a:t>
            </a:r>
          </a:p>
          <a:p>
            <a:r>
              <a:rPr lang="en-US" baseline="0" dirty="0" smtClean="0"/>
              <a:t>I used the BX-24 controller in my research at Clemson, so I knew it well.</a:t>
            </a:r>
            <a:endParaRPr lang="en-US" dirty="0"/>
          </a:p>
        </p:txBody>
      </p:sp>
      <p:sp>
        <p:nvSpPr>
          <p:cNvPr id="4" name="Slide Number Placeholder 3"/>
          <p:cNvSpPr>
            <a:spLocks noGrp="1"/>
          </p:cNvSpPr>
          <p:nvPr>
            <p:ph type="sldNum" sz="quarter" idx="10"/>
          </p:nvPr>
        </p:nvSpPr>
        <p:spPr/>
        <p:txBody>
          <a:bodyPr/>
          <a:lstStyle/>
          <a:p>
            <a:fld id="{096E57E6-7676-41A0-A08C-F647506FBEC3}" type="slidenum">
              <a:rPr lang="en-US" smtClean="0"/>
              <a:t>32</a:t>
            </a:fld>
            <a:endParaRPr lang="en-US"/>
          </a:p>
        </p:txBody>
      </p:sp>
    </p:spTree>
    <p:extLst>
      <p:ext uri="{BB962C8B-B14F-4D97-AF65-F5344CB8AC3E}">
        <p14:creationId xmlns:p14="http://schemas.microsoft.com/office/powerpoint/2010/main" val="39387288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Students now responsible for providing their own laptops.</a:t>
            </a:r>
          </a:p>
          <a:p>
            <a:r>
              <a:rPr lang="en-US" dirty="0" smtClean="0"/>
              <a:t>Moving at th</a:t>
            </a:r>
            <a:r>
              <a:rPr lang="en-US" baseline="0" dirty="0" smtClean="0"/>
              <a:t>e same pace was nice!  I was in control.  It was also bad pedagogy!</a:t>
            </a:r>
            <a:endParaRPr lang="en-US" dirty="0"/>
          </a:p>
        </p:txBody>
      </p:sp>
      <p:sp>
        <p:nvSpPr>
          <p:cNvPr id="4" name="Slide Number Placeholder 3"/>
          <p:cNvSpPr>
            <a:spLocks noGrp="1"/>
          </p:cNvSpPr>
          <p:nvPr>
            <p:ph type="sldNum" sz="quarter" idx="10"/>
          </p:nvPr>
        </p:nvSpPr>
        <p:spPr/>
        <p:txBody>
          <a:bodyPr/>
          <a:lstStyle/>
          <a:p>
            <a:fld id="{096E57E6-7676-41A0-A08C-F647506FBEC3}" type="slidenum">
              <a:rPr lang="en-US" smtClean="0"/>
              <a:t>33</a:t>
            </a:fld>
            <a:endParaRPr lang="en-US"/>
          </a:p>
        </p:txBody>
      </p:sp>
    </p:spTree>
    <p:extLst>
      <p:ext uri="{BB962C8B-B14F-4D97-AF65-F5344CB8AC3E}">
        <p14:creationId xmlns:p14="http://schemas.microsoft.com/office/powerpoint/2010/main" val="19867063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Students now responsible for providing their own laptops.</a:t>
            </a:r>
          </a:p>
          <a:p>
            <a:r>
              <a:rPr lang="en-US" dirty="0" smtClean="0"/>
              <a:t>Moving at th</a:t>
            </a:r>
            <a:r>
              <a:rPr lang="en-US" baseline="0" dirty="0" smtClean="0"/>
              <a:t>e same pace was nice!  I was in control.  It was also bad pedagogy!</a:t>
            </a:r>
          </a:p>
          <a:p>
            <a:r>
              <a:rPr lang="en-US" baseline="0" dirty="0" smtClean="0"/>
              <a:t>Today, enrollment in Robotics is at 50 students, or 700% increase.</a:t>
            </a:r>
            <a:endParaRPr lang="en-US" dirty="0"/>
          </a:p>
        </p:txBody>
      </p:sp>
      <p:sp>
        <p:nvSpPr>
          <p:cNvPr id="4" name="Slide Number Placeholder 3"/>
          <p:cNvSpPr>
            <a:spLocks noGrp="1"/>
          </p:cNvSpPr>
          <p:nvPr>
            <p:ph type="sldNum" sz="quarter" idx="10"/>
          </p:nvPr>
        </p:nvSpPr>
        <p:spPr/>
        <p:txBody>
          <a:bodyPr/>
          <a:lstStyle/>
          <a:p>
            <a:fld id="{096E57E6-7676-41A0-A08C-F647506FBEC3}" type="slidenum">
              <a:rPr lang="en-US" smtClean="0"/>
              <a:t>34</a:t>
            </a:fld>
            <a:endParaRPr lang="en-US"/>
          </a:p>
        </p:txBody>
      </p:sp>
    </p:spTree>
    <p:extLst>
      <p:ext uri="{BB962C8B-B14F-4D97-AF65-F5344CB8AC3E}">
        <p14:creationId xmlns:p14="http://schemas.microsoft.com/office/powerpoint/2010/main" val="25607852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be clear, I am in no way financially or otherwise affiliated with Patton</a:t>
            </a:r>
            <a:r>
              <a:rPr lang="en-US" baseline="0" dirty="0" smtClean="0"/>
              <a:t> Robotics, LLC – a name that will come up often.</a:t>
            </a:r>
            <a:endParaRPr lang="en-US" dirty="0"/>
          </a:p>
        </p:txBody>
      </p:sp>
      <p:sp>
        <p:nvSpPr>
          <p:cNvPr id="4" name="Slide Number Placeholder 3"/>
          <p:cNvSpPr>
            <a:spLocks noGrp="1"/>
          </p:cNvSpPr>
          <p:nvPr>
            <p:ph type="sldNum" sz="quarter" idx="10"/>
          </p:nvPr>
        </p:nvSpPr>
        <p:spPr/>
        <p:txBody>
          <a:bodyPr/>
          <a:lstStyle/>
          <a:p>
            <a:fld id="{096E57E6-7676-41A0-A08C-F647506FBEC3}" type="slidenum">
              <a:rPr lang="en-US" smtClean="0"/>
              <a:t>35</a:t>
            </a:fld>
            <a:endParaRPr lang="en-US"/>
          </a:p>
        </p:txBody>
      </p:sp>
    </p:spTree>
    <p:extLst>
      <p:ext uri="{BB962C8B-B14F-4D97-AF65-F5344CB8AC3E}">
        <p14:creationId xmlns:p14="http://schemas.microsoft.com/office/powerpoint/2010/main" val="286389005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096E57E6-7676-41A0-A08C-F647506FBEC3}" type="slidenum">
              <a:rPr lang="en-US" smtClean="0"/>
              <a:t>36</a:t>
            </a:fld>
            <a:endParaRPr lang="en-US"/>
          </a:p>
        </p:txBody>
      </p:sp>
    </p:spTree>
    <p:extLst>
      <p:ext uri="{BB962C8B-B14F-4D97-AF65-F5344CB8AC3E}">
        <p14:creationId xmlns:p14="http://schemas.microsoft.com/office/powerpoint/2010/main" val="404866671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I should mention that students were involved in the process of all my books.  Cover art, photography, clip art, and especially editing.  </a:t>
            </a:r>
          </a:p>
        </p:txBody>
      </p:sp>
      <p:sp>
        <p:nvSpPr>
          <p:cNvPr id="4" name="Slide Number Placeholder 3"/>
          <p:cNvSpPr>
            <a:spLocks noGrp="1"/>
          </p:cNvSpPr>
          <p:nvPr>
            <p:ph type="sldNum" sz="quarter" idx="10"/>
          </p:nvPr>
        </p:nvSpPr>
        <p:spPr/>
        <p:txBody>
          <a:bodyPr/>
          <a:lstStyle/>
          <a:p>
            <a:fld id="{096E57E6-7676-41A0-A08C-F647506FBEC3}" type="slidenum">
              <a:rPr lang="en-US" smtClean="0"/>
              <a:t>37</a:t>
            </a:fld>
            <a:endParaRPr lang="en-US"/>
          </a:p>
        </p:txBody>
      </p:sp>
    </p:spTree>
    <p:extLst>
      <p:ext uri="{BB962C8B-B14F-4D97-AF65-F5344CB8AC3E}">
        <p14:creationId xmlns:p14="http://schemas.microsoft.com/office/powerpoint/2010/main" val="121716720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 should mention that students were involved in the process of all my books.  Cover art, photography, clip art, and especially editing.  </a:t>
            </a:r>
          </a:p>
          <a:p>
            <a:endParaRPr lang="en-US" baseline="0" dirty="0" smtClean="0"/>
          </a:p>
        </p:txBody>
      </p:sp>
      <p:sp>
        <p:nvSpPr>
          <p:cNvPr id="4" name="Slide Number Placeholder 3"/>
          <p:cNvSpPr>
            <a:spLocks noGrp="1"/>
          </p:cNvSpPr>
          <p:nvPr>
            <p:ph type="sldNum" sz="quarter" idx="10"/>
          </p:nvPr>
        </p:nvSpPr>
        <p:spPr/>
        <p:txBody>
          <a:bodyPr/>
          <a:lstStyle/>
          <a:p>
            <a:fld id="{096E57E6-7676-41A0-A08C-F647506FBEC3}" type="slidenum">
              <a:rPr lang="en-US" smtClean="0"/>
              <a:t>38</a:t>
            </a:fld>
            <a:endParaRPr lang="en-US"/>
          </a:p>
        </p:txBody>
      </p:sp>
    </p:spTree>
    <p:extLst>
      <p:ext uri="{BB962C8B-B14F-4D97-AF65-F5344CB8AC3E}">
        <p14:creationId xmlns:p14="http://schemas.microsoft.com/office/powerpoint/2010/main" val="410299898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Arduino is an Italian company, and PJRC is in the USA.</a:t>
            </a:r>
          </a:p>
          <a:p>
            <a:r>
              <a:rPr lang="en-US" baseline="0" dirty="0" smtClean="0"/>
              <a:t>Arduino is confusing: it is a company, a development board, and an IDE.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AVR = Alf and Vegard’s RISC processor. (RISC = reduced instruction set computer)  One of the </a:t>
            </a:r>
            <a:r>
              <a:rPr lang="en-US" baseline="0" dirty="0" err="1" smtClean="0"/>
              <a:t>fiirst</a:t>
            </a:r>
            <a:r>
              <a:rPr lang="en-US" baseline="0" dirty="0" smtClean="0"/>
              <a:t> to use on-chip flash memory to store programs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IDE = Integrated Development Environment.  (Fancy name for programming environment.)</a:t>
            </a:r>
          </a:p>
        </p:txBody>
      </p:sp>
      <p:sp>
        <p:nvSpPr>
          <p:cNvPr id="4" name="Slide Number Placeholder 3"/>
          <p:cNvSpPr>
            <a:spLocks noGrp="1"/>
          </p:cNvSpPr>
          <p:nvPr>
            <p:ph type="sldNum" sz="quarter" idx="10"/>
          </p:nvPr>
        </p:nvSpPr>
        <p:spPr/>
        <p:txBody>
          <a:bodyPr/>
          <a:lstStyle/>
          <a:p>
            <a:fld id="{096E57E6-7676-41A0-A08C-F647506FBEC3}" type="slidenum">
              <a:rPr lang="en-US" smtClean="0"/>
              <a:t>39</a:t>
            </a:fld>
            <a:endParaRPr lang="en-US"/>
          </a:p>
        </p:txBody>
      </p:sp>
    </p:spTree>
    <p:extLst>
      <p:ext uri="{BB962C8B-B14F-4D97-AF65-F5344CB8AC3E}">
        <p14:creationId xmlns:p14="http://schemas.microsoft.com/office/powerpoint/2010/main" val="15973054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Feel free to download the PowerPoint if</a:t>
            </a:r>
            <a:r>
              <a:rPr lang="en-US" baseline="0" dirty="0" smtClean="0"/>
              <a:t> you want to take notes as we go.</a:t>
            </a:r>
            <a:endParaRPr lang="en-US" dirty="0"/>
          </a:p>
        </p:txBody>
      </p:sp>
      <p:sp>
        <p:nvSpPr>
          <p:cNvPr id="4" name="Slide Number Placeholder 3"/>
          <p:cNvSpPr>
            <a:spLocks noGrp="1"/>
          </p:cNvSpPr>
          <p:nvPr>
            <p:ph type="sldNum" sz="quarter" idx="10"/>
          </p:nvPr>
        </p:nvSpPr>
        <p:spPr/>
        <p:txBody>
          <a:bodyPr/>
          <a:lstStyle/>
          <a:p>
            <a:fld id="{096E57E6-7676-41A0-A08C-F647506FBEC3}" type="slidenum">
              <a:rPr lang="en-US" smtClean="0"/>
              <a:t>3</a:t>
            </a:fld>
            <a:endParaRPr lang="en-US"/>
          </a:p>
        </p:txBody>
      </p:sp>
    </p:spTree>
    <p:extLst>
      <p:ext uri="{BB962C8B-B14F-4D97-AF65-F5344CB8AC3E}">
        <p14:creationId xmlns:p14="http://schemas.microsoft.com/office/powerpoint/2010/main" val="419892694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ARM = Advanced RISC Machines.  (RISC = reduced instruction set computer)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9ns processing speeds!</a:t>
            </a:r>
          </a:p>
          <a:p>
            <a:r>
              <a:rPr lang="en-US" sz="1200" kern="1200" dirty="0" smtClean="0">
                <a:solidFill>
                  <a:schemeClr val="tx1"/>
                </a:solidFill>
                <a:effectLst/>
                <a:latin typeface="+mn-lt"/>
                <a:ea typeface="+mn-ea"/>
                <a:cs typeface="+mn-cs"/>
              </a:rPr>
              <a:t>I should mention that students were involved in the process of all my books.  Cover art, photography, clip art, and especially editing. </a:t>
            </a:r>
            <a:endParaRPr lang="en-US" baseline="0" dirty="0" smtClean="0"/>
          </a:p>
        </p:txBody>
      </p:sp>
      <p:sp>
        <p:nvSpPr>
          <p:cNvPr id="4" name="Slide Number Placeholder 3"/>
          <p:cNvSpPr>
            <a:spLocks noGrp="1"/>
          </p:cNvSpPr>
          <p:nvPr>
            <p:ph type="sldNum" sz="quarter" idx="10"/>
          </p:nvPr>
        </p:nvSpPr>
        <p:spPr/>
        <p:txBody>
          <a:bodyPr/>
          <a:lstStyle/>
          <a:p>
            <a:fld id="{096E57E6-7676-41A0-A08C-F647506FBEC3}" type="slidenum">
              <a:rPr lang="en-US" smtClean="0"/>
              <a:t>40</a:t>
            </a:fld>
            <a:endParaRPr lang="en-US"/>
          </a:p>
        </p:txBody>
      </p:sp>
    </p:spTree>
    <p:extLst>
      <p:ext uri="{BB962C8B-B14F-4D97-AF65-F5344CB8AC3E}">
        <p14:creationId xmlns:p14="http://schemas.microsoft.com/office/powerpoint/2010/main" val="141569350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096E57E6-7676-41A0-A08C-F647506FBEC3}" type="slidenum">
              <a:rPr lang="en-US" smtClean="0"/>
              <a:t>41</a:t>
            </a:fld>
            <a:endParaRPr lang="en-US"/>
          </a:p>
        </p:txBody>
      </p:sp>
    </p:spTree>
    <p:extLst>
      <p:ext uri="{BB962C8B-B14F-4D97-AF65-F5344CB8AC3E}">
        <p14:creationId xmlns:p14="http://schemas.microsoft.com/office/powerpoint/2010/main" val="49897869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096E57E6-7676-41A0-A08C-F647506FBEC3}" type="slidenum">
              <a:rPr lang="en-US" smtClean="0"/>
              <a:t>44</a:t>
            </a:fld>
            <a:endParaRPr lang="en-US"/>
          </a:p>
        </p:txBody>
      </p:sp>
    </p:spTree>
    <p:extLst>
      <p:ext uri="{BB962C8B-B14F-4D97-AF65-F5344CB8AC3E}">
        <p14:creationId xmlns:p14="http://schemas.microsoft.com/office/powerpoint/2010/main" val="398016981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096E57E6-7676-41A0-A08C-F647506FBEC3}" type="slidenum">
              <a:rPr lang="en-US" smtClean="0"/>
              <a:t>45</a:t>
            </a:fld>
            <a:endParaRPr lang="en-US"/>
          </a:p>
        </p:txBody>
      </p:sp>
    </p:spTree>
    <p:extLst>
      <p:ext uri="{BB962C8B-B14F-4D97-AF65-F5344CB8AC3E}">
        <p14:creationId xmlns:p14="http://schemas.microsoft.com/office/powerpoint/2010/main" val="222087362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096E57E6-7676-41A0-A08C-F647506FBEC3}" type="slidenum">
              <a:rPr lang="en-US" smtClean="0"/>
              <a:t>46</a:t>
            </a:fld>
            <a:endParaRPr lang="en-US"/>
          </a:p>
        </p:txBody>
      </p:sp>
    </p:spTree>
    <p:extLst>
      <p:ext uri="{BB962C8B-B14F-4D97-AF65-F5344CB8AC3E}">
        <p14:creationId xmlns:p14="http://schemas.microsoft.com/office/powerpoint/2010/main" val="190217500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096E57E6-7676-41A0-A08C-F647506FBEC3}" type="slidenum">
              <a:rPr lang="en-US" smtClean="0"/>
              <a:t>47</a:t>
            </a:fld>
            <a:endParaRPr lang="en-US"/>
          </a:p>
        </p:txBody>
      </p:sp>
    </p:spTree>
    <p:extLst>
      <p:ext uri="{BB962C8B-B14F-4D97-AF65-F5344CB8AC3E}">
        <p14:creationId xmlns:p14="http://schemas.microsoft.com/office/powerpoint/2010/main" val="396237832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096E57E6-7676-41A0-A08C-F647506FBEC3}" type="slidenum">
              <a:rPr lang="en-US" smtClean="0"/>
              <a:t>48</a:t>
            </a:fld>
            <a:endParaRPr lang="en-US"/>
          </a:p>
        </p:txBody>
      </p:sp>
    </p:spTree>
    <p:extLst>
      <p:ext uri="{BB962C8B-B14F-4D97-AF65-F5344CB8AC3E}">
        <p14:creationId xmlns:p14="http://schemas.microsoft.com/office/powerpoint/2010/main" val="35270416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7663" lvl="1" indent="-347663"/>
            <a:r>
              <a:rPr lang="en-US" sz="3000" dirty="0" smtClean="0"/>
              <a:t>The internet is great for hobbyists, or if you have some prior experience, or if you know exactly what question to ask, or what specific task you</a:t>
            </a:r>
            <a:r>
              <a:rPr lang="en-US" sz="3000" baseline="0" dirty="0" smtClean="0"/>
              <a:t> </a:t>
            </a:r>
            <a:r>
              <a:rPr lang="en-US" sz="3000" dirty="0" smtClean="0"/>
              <a:t>need help with. </a:t>
            </a:r>
          </a:p>
          <a:p>
            <a:r>
              <a:rPr lang="en-US" sz="1200" kern="1200" dirty="0" smtClean="0">
                <a:solidFill>
                  <a:schemeClr val="tx1"/>
                </a:solidFill>
                <a:effectLst/>
                <a:latin typeface="+mn-lt"/>
                <a:ea typeface="+mn-ea"/>
                <a:cs typeface="+mn-cs"/>
              </a:rPr>
              <a:t>I should mention that students were involved in the process of all my books.  Cover art, photography, clip art, and especially editing. </a:t>
            </a:r>
            <a:endParaRPr lang="en-US" baseline="0" dirty="0" smtClean="0"/>
          </a:p>
        </p:txBody>
      </p:sp>
      <p:sp>
        <p:nvSpPr>
          <p:cNvPr id="4" name="Slide Number Placeholder 3"/>
          <p:cNvSpPr>
            <a:spLocks noGrp="1"/>
          </p:cNvSpPr>
          <p:nvPr>
            <p:ph type="sldNum" sz="quarter" idx="10"/>
          </p:nvPr>
        </p:nvSpPr>
        <p:spPr/>
        <p:txBody>
          <a:bodyPr/>
          <a:lstStyle/>
          <a:p>
            <a:fld id="{096E57E6-7676-41A0-A08C-F647506FBEC3}" type="slidenum">
              <a:rPr lang="en-US" smtClean="0"/>
              <a:t>51</a:t>
            </a:fld>
            <a:endParaRPr lang="en-US"/>
          </a:p>
        </p:txBody>
      </p:sp>
    </p:spTree>
    <p:extLst>
      <p:ext uri="{BB962C8B-B14F-4D97-AF65-F5344CB8AC3E}">
        <p14:creationId xmlns:p14="http://schemas.microsoft.com/office/powerpoint/2010/main" val="270689511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7663" lvl="1" indent="-347663"/>
            <a:r>
              <a:rPr lang="en-US" sz="3000" dirty="0" smtClean="0"/>
              <a:t>Again, the internet is great for hobbyists, or if you have some prior experience, or if you know exactly what question to ask, or what specific task you</a:t>
            </a:r>
            <a:r>
              <a:rPr lang="en-US" sz="3000" baseline="0" dirty="0" smtClean="0"/>
              <a:t> </a:t>
            </a:r>
            <a:r>
              <a:rPr lang="en-US" sz="3000" dirty="0" smtClean="0"/>
              <a:t>need help with. </a:t>
            </a:r>
          </a:p>
          <a:p>
            <a:r>
              <a:rPr lang="en-US" sz="1200" kern="1200" dirty="0" smtClean="0">
                <a:solidFill>
                  <a:schemeClr val="tx1"/>
                </a:solidFill>
                <a:effectLst/>
                <a:latin typeface="+mn-lt"/>
                <a:ea typeface="+mn-ea"/>
                <a:cs typeface="+mn-cs"/>
              </a:rPr>
              <a:t>I should mention that students were involved in the process of all my books.  Cover art, photography, clip art, and especially editing. </a:t>
            </a:r>
            <a:endParaRPr lang="en-US" baseline="0" dirty="0" smtClean="0"/>
          </a:p>
        </p:txBody>
      </p:sp>
      <p:sp>
        <p:nvSpPr>
          <p:cNvPr id="4" name="Slide Number Placeholder 3"/>
          <p:cNvSpPr>
            <a:spLocks noGrp="1"/>
          </p:cNvSpPr>
          <p:nvPr>
            <p:ph type="sldNum" sz="quarter" idx="10"/>
          </p:nvPr>
        </p:nvSpPr>
        <p:spPr/>
        <p:txBody>
          <a:bodyPr/>
          <a:lstStyle/>
          <a:p>
            <a:fld id="{096E57E6-7676-41A0-A08C-F647506FBEC3}" type="slidenum">
              <a:rPr lang="en-US" smtClean="0"/>
              <a:t>52</a:t>
            </a:fld>
            <a:endParaRPr lang="en-US"/>
          </a:p>
        </p:txBody>
      </p:sp>
    </p:spTree>
    <p:extLst>
      <p:ext uri="{BB962C8B-B14F-4D97-AF65-F5344CB8AC3E}">
        <p14:creationId xmlns:p14="http://schemas.microsoft.com/office/powerpoint/2010/main" val="116289195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7663" lvl="1" indent="-347663"/>
            <a:r>
              <a:rPr lang="en-US" sz="3000" dirty="0" smtClean="0"/>
              <a:t>Again, the internet is great for hobbyists, or if you have some prior experience, or if you know exactly what question to ask, or what specific task you</a:t>
            </a:r>
            <a:r>
              <a:rPr lang="en-US" sz="3000" baseline="0" dirty="0" smtClean="0"/>
              <a:t> </a:t>
            </a:r>
            <a:r>
              <a:rPr lang="en-US" sz="3000" dirty="0" smtClean="0"/>
              <a:t>need help with. </a:t>
            </a:r>
          </a:p>
          <a:p>
            <a:r>
              <a:rPr lang="en-US" sz="1200" kern="1200" dirty="0" smtClean="0">
                <a:solidFill>
                  <a:schemeClr val="tx1"/>
                </a:solidFill>
                <a:effectLst/>
                <a:latin typeface="+mn-lt"/>
                <a:ea typeface="+mn-ea"/>
                <a:cs typeface="+mn-cs"/>
              </a:rPr>
              <a:t>I should mention that students were involved in the process of all my books.  Cover art, photography, clip art, and especially editing. </a:t>
            </a:r>
            <a:endParaRPr lang="en-US" baseline="0" dirty="0" smtClean="0"/>
          </a:p>
        </p:txBody>
      </p:sp>
      <p:sp>
        <p:nvSpPr>
          <p:cNvPr id="4" name="Slide Number Placeholder 3"/>
          <p:cNvSpPr>
            <a:spLocks noGrp="1"/>
          </p:cNvSpPr>
          <p:nvPr>
            <p:ph type="sldNum" sz="quarter" idx="10"/>
          </p:nvPr>
        </p:nvSpPr>
        <p:spPr/>
        <p:txBody>
          <a:bodyPr/>
          <a:lstStyle/>
          <a:p>
            <a:fld id="{096E57E6-7676-41A0-A08C-F647506FBEC3}" type="slidenum">
              <a:rPr lang="en-US" smtClean="0"/>
              <a:t>53</a:t>
            </a:fld>
            <a:endParaRPr lang="en-US"/>
          </a:p>
        </p:txBody>
      </p:sp>
    </p:spTree>
    <p:extLst>
      <p:ext uri="{BB962C8B-B14F-4D97-AF65-F5344CB8AC3E}">
        <p14:creationId xmlns:p14="http://schemas.microsoft.com/office/powerpoint/2010/main" val="28337102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Also time for Q&amp;A at the end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But if you have a pressing Q, ask it!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It’s more fun that way.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Certainly stop me if I have said something that you don’t understand.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Agreed?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STEM</a:t>
            </a:r>
            <a:r>
              <a:rPr lang="en-US" sz="1200" baseline="0" dirty="0" smtClean="0"/>
              <a:t> is Science, Technology, Engineering, and Mathematics.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aseline="0" dirty="0" smtClean="0"/>
              <a:t>STEAM is STEM with Art.</a:t>
            </a:r>
            <a:endParaRPr lang="en-US" dirty="0"/>
          </a:p>
        </p:txBody>
      </p:sp>
      <p:sp>
        <p:nvSpPr>
          <p:cNvPr id="4" name="Slide Number Placeholder 3"/>
          <p:cNvSpPr>
            <a:spLocks noGrp="1"/>
          </p:cNvSpPr>
          <p:nvPr>
            <p:ph type="sldNum" sz="quarter" idx="10"/>
          </p:nvPr>
        </p:nvSpPr>
        <p:spPr/>
        <p:txBody>
          <a:bodyPr/>
          <a:lstStyle/>
          <a:p>
            <a:fld id="{096E57E6-7676-41A0-A08C-F647506FBEC3}" type="slidenum">
              <a:rPr lang="en-US" smtClean="0"/>
              <a:t>4</a:t>
            </a:fld>
            <a:endParaRPr lang="en-US"/>
          </a:p>
        </p:txBody>
      </p:sp>
    </p:spTree>
    <p:extLst>
      <p:ext uri="{BB962C8B-B14F-4D97-AF65-F5344CB8AC3E}">
        <p14:creationId xmlns:p14="http://schemas.microsoft.com/office/powerpoint/2010/main" val="55945782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7663" lvl="1" indent="-347663"/>
            <a:r>
              <a:rPr lang="en-US" sz="3000" dirty="0" smtClean="0"/>
              <a:t>They only buy one Teensy, unless they destroy</a:t>
            </a:r>
            <a:r>
              <a:rPr lang="en-US" sz="3000" baseline="0" dirty="0" smtClean="0"/>
              <a:t> several.</a:t>
            </a:r>
            <a:endParaRPr lang="en-US" baseline="0" dirty="0" smtClean="0"/>
          </a:p>
        </p:txBody>
      </p:sp>
      <p:sp>
        <p:nvSpPr>
          <p:cNvPr id="4" name="Slide Number Placeholder 3"/>
          <p:cNvSpPr>
            <a:spLocks noGrp="1"/>
          </p:cNvSpPr>
          <p:nvPr>
            <p:ph type="sldNum" sz="quarter" idx="10"/>
          </p:nvPr>
        </p:nvSpPr>
        <p:spPr/>
        <p:txBody>
          <a:bodyPr/>
          <a:lstStyle/>
          <a:p>
            <a:fld id="{096E57E6-7676-41A0-A08C-F647506FBEC3}" type="slidenum">
              <a:rPr lang="en-US" smtClean="0"/>
              <a:t>55</a:t>
            </a:fld>
            <a:endParaRPr lang="en-US"/>
          </a:p>
        </p:txBody>
      </p:sp>
    </p:spTree>
    <p:extLst>
      <p:ext uri="{BB962C8B-B14F-4D97-AF65-F5344CB8AC3E}">
        <p14:creationId xmlns:p14="http://schemas.microsoft.com/office/powerpoint/2010/main" val="251548396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7663" lvl="1" indent="-347663"/>
            <a:r>
              <a:rPr lang="en-US" sz="3000" dirty="0" smtClean="0"/>
              <a:t>Again, the internet is great for hobbyists, or if you have some prior experience, or if you know exactly what question to ask, or what specific task you</a:t>
            </a:r>
            <a:r>
              <a:rPr lang="en-US" sz="3000" baseline="0" dirty="0" smtClean="0"/>
              <a:t> </a:t>
            </a:r>
            <a:r>
              <a:rPr lang="en-US" sz="3000" dirty="0" smtClean="0"/>
              <a:t>need help with. </a:t>
            </a:r>
          </a:p>
          <a:p>
            <a:r>
              <a:rPr lang="en-US" sz="1200" kern="1200" dirty="0" smtClean="0">
                <a:solidFill>
                  <a:schemeClr val="tx1"/>
                </a:solidFill>
                <a:effectLst/>
                <a:latin typeface="+mn-lt"/>
                <a:ea typeface="+mn-ea"/>
                <a:cs typeface="+mn-cs"/>
              </a:rPr>
              <a:t>I should mention that students were involved in the process of all my books.  Cover art, photography, clip art, and especially editing. </a:t>
            </a:r>
            <a:endParaRPr lang="en-US" baseline="0" dirty="0" smtClean="0"/>
          </a:p>
        </p:txBody>
      </p:sp>
      <p:sp>
        <p:nvSpPr>
          <p:cNvPr id="4" name="Slide Number Placeholder 3"/>
          <p:cNvSpPr>
            <a:spLocks noGrp="1"/>
          </p:cNvSpPr>
          <p:nvPr>
            <p:ph type="sldNum" sz="quarter" idx="10"/>
          </p:nvPr>
        </p:nvSpPr>
        <p:spPr/>
        <p:txBody>
          <a:bodyPr/>
          <a:lstStyle/>
          <a:p>
            <a:fld id="{096E57E6-7676-41A0-A08C-F647506FBEC3}" type="slidenum">
              <a:rPr lang="en-US" smtClean="0"/>
              <a:t>56</a:t>
            </a:fld>
            <a:endParaRPr lang="en-US"/>
          </a:p>
        </p:txBody>
      </p:sp>
    </p:spTree>
    <p:extLst>
      <p:ext uri="{BB962C8B-B14F-4D97-AF65-F5344CB8AC3E}">
        <p14:creationId xmlns:p14="http://schemas.microsoft.com/office/powerpoint/2010/main" val="406717265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7663" lvl="1" indent="-347663"/>
            <a:r>
              <a:rPr lang="en-US" sz="3000" dirty="0" smtClean="0"/>
              <a:t>Again, the internet is great for hobbyists, or if you have some prior experience, or if you know exactly what question to ask, or what specific task you</a:t>
            </a:r>
            <a:r>
              <a:rPr lang="en-US" sz="3000" baseline="0" dirty="0" smtClean="0"/>
              <a:t> </a:t>
            </a:r>
            <a:r>
              <a:rPr lang="en-US" sz="3000" dirty="0" smtClean="0"/>
              <a:t>need help with. </a:t>
            </a:r>
          </a:p>
          <a:p>
            <a:r>
              <a:rPr lang="en-US" sz="1200" kern="1200" dirty="0" smtClean="0">
                <a:solidFill>
                  <a:schemeClr val="tx1"/>
                </a:solidFill>
                <a:effectLst/>
                <a:latin typeface="+mn-lt"/>
                <a:ea typeface="+mn-ea"/>
                <a:cs typeface="+mn-cs"/>
              </a:rPr>
              <a:t>I should mention that students were involved in the process of all my books.  Cover art, photography, clip art, and especially editing. </a:t>
            </a:r>
            <a:endParaRPr lang="en-US" baseline="0" dirty="0" smtClean="0"/>
          </a:p>
        </p:txBody>
      </p:sp>
      <p:sp>
        <p:nvSpPr>
          <p:cNvPr id="4" name="Slide Number Placeholder 3"/>
          <p:cNvSpPr>
            <a:spLocks noGrp="1"/>
          </p:cNvSpPr>
          <p:nvPr>
            <p:ph type="sldNum" sz="quarter" idx="10"/>
          </p:nvPr>
        </p:nvSpPr>
        <p:spPr/>
        <p:txBody>
          <a:bodyPr/>
          <a:lstStyle/>
          <a:p>
            <a:fld id="{096E57E6-7676-41A0-A08C-F647506FBEC3}" type="slidenum">
              <a:rPr lang="en-US" smtClean="0"/>
              <a:t>57</a:t>
            </a:fld>
            <a:endParaRPr lang="en-US"/>
          </a:p>
        </p:txBody>
      </p:sp>
    </p:spTree>
    <p:extLst>
      <p:ext uri="{BB962C8B-B14F-4D97-AF65-F5344CB8AC3E}">
        <p14:creationId xmlns:p14="http://schemas.microsoft.com/office/powerpoint/2010/main" val="169057179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7663" lvl="1" indent="-347663"/>
            <a:r>
              <a:rPr lang="en-US" sz="3000" dirty="0" smtClean="0"/>
              <a:t>Fabrication and Integration of Software and Hardware Bot Operations Workshop Laboratory</a:t>
            </a:r>
            <a:endParaRPr lang="en-US" baseline="0" dirty="0" smtClean="0"/>
          </a:p>
        </p:txBody>
      </p:sp>
      <p:sp>
        <p:nvSpPr>
          <p:cNvPr id="4" name="Slide Number Placeholder 3"/>
          <p:cNvSpPr>
            <a:spLocks noGrp="1"/>
          </p:cNvSpPr>
          <p:nvPr>
            <p:ph type="sldNum" sz="quarter" idx="10"/>
          </p:nvPr>
        </p:nvSpPr>
        <p:spPr/>
        <p:txBody>
          <a:bodyPr/>
          <a:lstStyle/>
          <a:p>
            <a:fld id="{096E57E6-7676-41A0-A08C-F647506FBEC3}" type="slidenum">
              <a:rPr lang="en-US" smtClean="0"/>
              <a:t>58</a:t>
            </a:fld>
            <a:endParaRPr lang="en-US"/>
          </a:p>
        </p:txBody>
      </p:sp>
    </p:spTree>
    <p:extLst>
      <p:ext uri="{BB962C8B-B14F-4D97-AF65-F5344CB8AC3E}">
        <p14:creationId xmlns:p14="http://schemas.microsoft.com/office/powerpoint/2010/main" val="209937258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7663" lvl="1" indent="-347663"/>
            <a:r>
              <a:rPr lang="en-US" sz="3000" dirty="0" smtClean="0"/>
              <a:t>Fabrication and Integration of Software and Hardware Bot Operations Workshop Laboratory</a:t>
            </a:r>
            <a:endParaRPr lang="en-US" baseline="0" dirty="0" smtClean="0"/>
          </a:p>
        </p:txBody>
      </p:sp>
      <p:sp>
        <p:nvSpPr>
          <p:cNvPr id="4" name="Slide Number Placeholder 3"/>
          <p:cNvSpPr>
            <a:spLocks noGrp="1"/>
          </p:cNvSpPr>
          <p:nvPr>
            <p:ph type="sldNum" sz="quarter" idx="10"/>
          </p:nvPr>
        </p:nvSpPr>
        <p:spPr/>
        <p:txBody>
          <a:bodyPr/>
          <a:lstStyle/>
          <a:p>
            <a:fld id="{096E57E6-7676-41A0-A08C-F647506FBEC3}" type="slidenum">
              <a:rPr lang="en-US" smtClean="0"/>
              <a:t>59</a:t>
            </a:fld>
            <a:endParaRPr lang="en-US"/>
          </a:p>
        </p:txBody>
      </p:sp>
    </p:spTree>
    <p:extLst>
      <p:ext uri="{BB962C8B-B14F-4D97-AF65-F5344CB8AC3E}">
        <p14:creationId xmlns:p14="http://schemas.microsoft.com/office/powerpoint/2010/main" val="413386037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7663" lvl="1" indent="-347663"/>
            <a:r>
              <a:rPr lang="en-US" sz="3000" dirty="0" smtClean="0"/>
              <a:t>Fabrication and Integration of Software and Hardware Bot Operations Workshop Laboratory</a:t>
            </a:r>
            <a:endParaRPr lang="en-US" baseline="0" dirty="0" smtClean="0"/>
          </a:p>
        </p:txBody>
      </p:sp>
      <p:sp>
        <p:nvSpPr>
          <p:cNvPr id="4" name="Slide Number Placeholder 3"/>
          <p:cNvSpPr>
            <a:spLocks noGrp="1"/>
          </p:cNvSpPr>
          <p:nvPr>
            <p:ph type="sldNum" sz="quarter" idx="10"/>
          </p:nvPr>
        </p:nvSpPr>
        <p:spPr/>
        <p:txBody>
          <a:bodyPr/>
          <a:lstStyle/>
          <a:p>
            <a:fld id="{096E57E6-7676-41A0-A08C-F647506FBEC3}" type="slidenum">
              <a:rPr lang="en-US" smtClean="0"/>
              <a:t>60</a:t>
            </a:fld>
            <a:endParaRPr lang="en-US"/>
          </a:p>
        </p:txBody>
      </p:sp>
    </p:spTree>
    <p:extLst>
      <p:ext uri="{BB962C8B-B14F-4D97-AF65-F5344CB8AC3E}">
        <p14:creationId xmlns:p14="http://schemas.microsoft.com/office/powerpoint/2010/main" val="412338105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7663" lvl="1" indent="-347663"/>
            <a:r>
              <a:rPr lang="en-US" sz="3000" dirty="0" smtClean="0"/>
              <a:t>Order</a:t>
            </a:r>
            <a:r>
              <a:rPr lang="en-US" sz="3000" baseline="0" dirty="0" smtClean="0"/>
              <a:t> textbooks Day 1 (students choose B&amp;W or color, paperback or spiral) and then we do lab skills for a week until they arrive.</a:t>
            </a:r>
          </a:p>
          <a:p>
            <a:pPr marL="347663" lvl="1" indent="-347663"/>
            <a:endParaRPr lang="en-US" baseline="0" dirty="0" smtClean="0"/>
          </a:p>
        </p:txBody>
      </p:sp>
      <p:sp>
        <p:nvSpPr>
          <p:cNvPr id="4" name="Slide Number Placeholder 3"/>
          <p:cNvSpPr>
            <a:spLocks noGrp="1"/>
          </p:cNvSpPr>
          <p:nvPr>
            <p:ph type="sldNum" sz="quarter" idx="10"/>
          </p:nvPr>
        </p:nvSpPr>
        <p:spPr/>
        <p:txBody>
          <a:bodyPr/>
          <a:lstStyle/>
          <a:p>
            <a:fld id="{096E57E6-7676-41A0-A08C-F647506FBEC3}" type="slidenum">
              <a:rPr lang="en-US" smtClean="0"/>
              <a:t>61</a:t>
            </a:fld>
            <a:endParaRPr lang="en-US"/>
          </a:p>
        </p:txBody>
      </p:sp>
    </p:spTree>
    <p:extLst>
      <p:ext uri="{BB962C8B-B14F-4D97-AF65-F5344CB8AC3E}">
        <p14:creationId xmlns:p14="http://schemas.microsoft.com/office/powerpoint/2010/main" val="54894164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7663" lvl="1" indent="-347663"/>
            <a:r>
              <a:rPr lang="en-US" sz="3000" dirty="0" smtClean="0"/>
              <a:t>The program grows!</a:t>
            </a:r>
          </a:p>
          <a:p>
            <a:pPr marL="347663" lvl="1" indent="-347663"/>
            <a:r>
              <a:rPr lang="en-US" sz="3000" dirty="0" smtClean="0"/>
              <a:t>Student evaluation of PRT3</a:t>
            </a:r>
            <a:r>
              <a:rPr lang="en-US" sz="3000" baseline="0" dirty="0" smtClean="0"/>
              <a:t> solder joints</a:t>
            </a:r>
            <a:endParaRPr lang="en-US" baseline="0" dirty="0" smtClean="0"/>
          </a:p>
        </p:txBody>
      </p:sp>
      <p:sp>
        <p:nvSpPr>
          <p:cNvPr id="4" name="Slide Number Placeholder 3"/>
          <p:cNvSpPr>
            <a:spLocks noGrp="1"/>
          </p:cNvSpPr>
          <p:nvPr>
            <p:ph type="sldNum" sz="quarter" idx="10"/>
          </p:nvPr>
        </p:nvSpPr>
        <p:spPr/>
        <p:txBody>
          <a:bodyPr/>
          <a:lstStyle/>
          <a:p>
            <a:fld id="{096E57E6-7676-41A0-A08C-F647506FBEC3}" type="slidenum">
              <a:rPr lang="en-US" smtClean="0"/>
              <a:t>62</a:t>
            </a:fld>
            <a:endParaRPr lang="en-US"/>
          </a:p>
        </p:txBody>
      </p:sp>
    </p:spTree>
    <p:extLst>
      <p:ext uri="{BB962C8B-B14F-4D97-AF65-F5344CB8AC3E}">
        <p14:creationId xmlns:p14="http://schemas.microsoft.com/office/powerpoint/2010/main" val="3400854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7663" lvl="1" indent="-347663"/>
            <a:r>
              <a:rPr lang="en-US" sz="3000" dirty="0" smtClean="0"/>
              <a:t>Again, the internet is great for hobbyists, or if you have some prior experience, or if you know exactly what question to ask, or what specific task you</a:t>
            </a:r>
            <a:r>
              <a:rPr lang="en-US" sz="3000" baseline="0" dirty="0" smtClean="0"/>
              <a:t> </a:t>
            </a:r>
            <a:r>
              <a:rPr lang="en-US" sz="3000" dirty="0" smtClean="0"/>
              <a:t>need help with. </a:t>
            </a:r>
          </a:p>
          <a:p>
            <a:r>
              <a:rPr lang="en-US" sz="1200" kern="1200" dirty="0" smtClean="0">
                <a:solidFill>
                  <a:schemeClr val="tx1"/>
                </a:solidFill>
                <a:effectLst/>
                <a:latin typeface="+mn-lt"/>
                <a:ea typeface="+mn-ea"/>
                <a:cs typeface="+mn-cs"/>
              </a:rPr>
              <a:t>I should mention that students were involved in the process of all my books.  Cover art, photography, clip art, and especially editing. </a:t>
            </a:r>
            <a:endParaRPr lang="en-US" baseline="0" dirty="0" smtClean="0"/>
          </a:p>
        </p:txBody>
      </p:sp>
      <p:sp>
        <p:nvSpPr>
          <p:cNvPr id="4" name="Slide Number Placeholder 3"/>
          <p:cNvSpPr>
            <a:spLocks noGrp="1"/>
          </p:cNvSpPr>
          <p:nvPr>
            <p:ph type="sldNum" sz="quarter" idx="10"/>
          </p:nvPr>
        </p:nvSpPr>
        <p:spPr/>
        <p:txBody>
          <a:bodyPr/>
          <a:lstStyle/>
          <a:p>
            <a:fld id="{096E57E6-7676-41A0-A08C-F647506FBEC3}" type="slidenum">
              <a:rPr lang="en-US" smtClean="0"/>
              <a:t>65</a:t>
            </a:fld>
            <a:endParaRPr lang="en-US"/>
          </a:p>
        </p:txBody>
      </p:sp>
    </p:spTree>
    <p:extLst>
      <p:ext uri="{BB962C8B-B14F-4D97-AF65-F5344CB8AC3E}">
        <p14:creationId xmlns:p14="http://schemas.microsoft.com/office/powerpoint/2010/main" val="208094195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7663" lvl="1" indent="-347663"/>
            <a:endParaRPr lang="en-US" baseline="0" dirty="0" smtClean="0"/>
          </a:p>
        </p:txBody>
      </p:sp>
      <p:sp>
        <p:nvSpPr>
          <p:cNvPr id="4" name="Slide Number Placeholder 3"/>
          <p:cNvSpPr>
            <a:spLocks noGrp="1"/>
          </p:cNvSpPr>
          <p:nvPr>
            <p:ph type="sldNum" sz="quarter" idx="10"/>
          </p:nvPr>
        </p:nvSpPr>
        <p:spPr/>
        <p:txBody>
          <a:bodyPr/>
          <a:lstStyle/>
          <a:p>
            <a:fld id="{096E57E6-7676-41A0-A08C-F647506FBEC3}" type="slidenum">
              <a:rPr lang="en-US" smtClean="0"/>
              <a:t>66</a:t>
            </a:fld>
            <a:endParaRPr lang="en-US"/>
          </a:p>
        </p:txBody>
      </p:sp>
    </p:spTree>
    <p:extLst>
      <p:ext uri="{BB962C8B-B14F-4D97-AF65-F5344CB8AC3E}">
        <p14:creationId xmlns:p14="http://schemas.microsoft.com/office/powerpoint/2010/main" val="33326506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Never played a video game after that.  </a:t>
            </a:r>
          </a:p>
          <a:p>
            <a:r>
              <a:rPr lang="en-US" dirty="0" smtClean="0"/>
              <a:t>There were no classes</a:t>
            </a:r>
            <a:r>
              <a:rPr lang="en-US" baseline="0" dirty="0" smtClean="0"/>
              <a:t> at my school.  In fact, I had the only computer at my school, which opened all kinds of opportunities for me.</a:t>
            </a:r>
          </a:p>
          <a:p>
            <a:r>
              <a:rPr lang="en-US" baseline="0" dirty="0" smtClean="0"/>
              <a:t>I have never taken a computer course – was always ahead of where my schools were.  100% self taught.  And it is doable in this field.  In grad school, I did learn numerical modeling in my Math Methods course.</a:t>
            </a:r>
          </a:p>
          <a:p>
            <a:r>
              <a:rPr lang="en-US" sz="1200" dirty="0" smtClean="0"/>
              <a:t>I prefer the energy of young students.</a:t>
            </a:r>
            <a:endParaRPr lang="en-US" dirty="0"/>
          </a:p>
        </p:txBody>
      </p:sp>
      <p:sp>
        <p:nvSpPr>
          <p:cNvPr id="4" name="Slide Number Placeholder 3"/>
          <p:cNvSpPr>
            <a:spLocks noGrp="1"/>
          </p:cNvSpPr>
          <p:nvPr>
            <p:ph type="sldNum" sz="quarter" idx="10"/>
          </p:nvPr>
        </p:nvSpPr>
        <p:spPr/>
        <p:txBody>
          <a:bodyPr/>
          <a:lstStyle/>
          <a:p>
            <a:fld id="{096E57E6-7676-41A0-A08C-F647506FBEC3}" type="slidenum">
              <a:rPr lang="en-US" smtClean="0"/>
              <a:t>5</a:t>
            </a:fld>
            <a:endParaRPr lang="en-US"/>
          </a:p>
        </p:txBody>
      </p:sp>
    </p:spTree>
    <p:extLst>
      <p:ext uri="{BB962C8B-B14F-4D97-AF65-F5344CB8AC3E}">
        <p14:creationId xmlns:p14="http://schemas.microsoft.com/office/powerpoint/2010/main" val="236642932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7663" lvl="1" indent="-347663"/>
            <a:r>
              <a:rPr lang="en-US" sz="3000" dirty="0" smtClean="0"/>
              <a:t>Again, the internet is great for hobbyists, or if you have some prior experience, or if you know exactly what question to ask, or what specific task you</a:t>
            </a:r>
            <a:r>
              <a:rPr lang="en-US" sz="3000" baseline="0" dirty="0" smtClean="0"/>
              <a:t> </a:t>
            </a:r>
            <a:r>
              <a:rPr lang="en-US" sz="3000" dirty="0" smtClean="0"/>
              <a:t>need help with. </a:t>
            </a:r>
          </a:p>
          <a:p>
            <a:r>
              <a:rPr lang="en-US" sz="1200" kern="1200" dirty="0" smtClean="0">
                <a:solidFill>
                  <a:schemeClr val="tx1"/>
                </a:solidFill>
                <a:effectLst/>
                <a:latin typeface="+mn-lt"/>
                <a:ea typeface="+mn-ea"/>
                <a:cs typeface="+mn-cs"/>
              </a:rPr>
              <a:t>I should mention that students were involved in the process of all my books.  Cover art, photography, clip art, and especially editing. </a:t>
            </a:r>
            <a:endParaRPr lang="en-US" baseline="0" dirty="0" smtClean="0"/>
          </a:p>
        </p:txBody>
      </p:sp>
      <p:sp>
        <p:nvSpPr>
          <p:cNvPr id="4" name="Slide Number Placeholder 3"/>
          <p:cNvSpPr>
            <a:spLocks noGrp="1"/>
          </p:cNvSpPr>
          <p:nvPr>
            <p:ph type="sldNum" sz="quarter" idx="10"/>
          </p:nvPr>
        </p:nvSpPr>
        <p:spPr/>
        <p:txBody>
          <a:bodyPr/>
          <a:lstStyle/>
          <a:p>
            <a:fld id="{096E57E6-7676-41A0-A08C-F647506FBEC3}" type="slidenum">
              <a:rPr lang="en-US" smtClean="0"/>
              <a:t>67</a:t>
            </a:fld>
            <a:endParaRPr lang="en-US"/>
          </a:p>
        </p:txBody>
      </p:sp>
    </p:spTree>
    <p:extLst>
      <p:ext uri="{BB962C8B-B14F-4D97-AF65-F5344CB8AC3E}">
        <p14:creationId xmlns:p14="http://schemas.microsoft.com/office/powerpoint/2010/main" val="306963226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7663" lvl="1" indent="-347663"/>
            <a:r>
              <a:rPr lang="en-US" sz="3000" dirty="0" smtClean="0"/>
              <a:t>Order</a:t>
            </a:r>
            <a:r>
              <a:rPr lang="en-US" sz="3000" baseline="0" dirty="0" smtClean="0"/>
              <a:t> textbooks Day 1 (students choose B&amp;W or color, paperback or spiral) and then we do lab skills for a week until they arrive.</a:t>
            </a:r>
            <a:endParaRPr lang="en-US" baseline="0" dirty="0" smtClean="0"/>
          </a:p>
        </p:txBody>
      </p:sp>
      <p:sp>
        <p:nvSpPr>
          <p:cNvPr id="4" name="Slide Number Placeholder 3"/>
          <p:cNvSpPr>
            <a:spLocks noGrp="1"/>
          </p:cNvSpPr>
          <p:nvPr>
            <p:ph type="sldNum" sz="quarter" idx="10"/>
          </p:nvPr>
        </p:nvSpPr>
        <p:spPr/>
        <p:txBody>
          <a:bodyPr/>
          <a:lstStyle/>
          <a:p>
            <a:fld id="{096E57E6-7676-41A0-A08C-F647506FBEC3}" type="slidenum">
              <a:rPr lang="en-US" smtClean="0"/>
              <a:t>68</a:t>
            </a:fld>
            <a:endParaRPr lang="en-US"/>
          </a:p>
        </p:txBody>
      </p:sp>
    </p:spTree>
    <p:extLst>
      <p:ext uri="{BB962C8B-B14F-4D97-AF65-F5344CB8AC3E}">
        <p14:creationId xmlns:p14="http://schemas.microsoft.com/office/powerpoint/2010/main" val="185009251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7663" lvl="1" indent="-347663"/>
            <a:r>
              <a:rPr lang="en-US" sz="3000" dirty="0" smtClean="0"/>
              <a:t>They only buy one Teensy, unless they destroy</a:t>
            </a:r>
            <a:r>
              <a:rPr lang="en-US" sz="3000" baseline="0" dirty="0" smtClean="0"/>
              <a:t> several.</a:t>
            </a:r>
            <a:endParaRPr lang="en-US" baseline="0" dirty="0" smtClean="0"/>
          </a:p>
        </p:txBody>
      </p:sp>
      <p:sp>
        <p:nvSpPr>
          <p:cNvPr id="4" name="Slide Number Placeholder 3"/>
          <p:cNvSpPr>
            <a:spLocks noGrp="1"/>
          </p:cNvSpPr>
          <p:nvPr>
            <p:ph type="sldNum" sz="quarter" idx="10"/>
          </p:nvPr>
        </p:nvSpPr>
        <p:spPr/>
        <p:txBody>
          <a:bodyPr/>
          <a:lstStyle/>
          <a:p>
            <a:fld id="{096E57E6-7676-41A0-A08C-F647506FBEC3}" type="slidenum">
              <a:rPr lang="en-US" smtClean="0"/>
              <a:t>69</a:t>
            </a:fld>
            <a:endParaRPr lang="en-US"/>
          </a:p>
        </p:txBody>
      </p:sp>
    </p:spTree>
    <p:extLst>
      <p:ext uri="{BB962C8B-B14F-4D97-AF65-F5344CB8AC3E}">
        <p14:creationId xmlns:p14="http://schemas.microsoft.com/office/powerpoint/2010/main" val="288020195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7663" lvl="1" indent="-347663"/>
            <a:r>
              <a:rPr lang="en-US" sz="3000" dirty="0" smtClean="0"/>
              <a:t>They only buy one Teensy, unless they destroy</a:t>
            </a:r>
            <a:r>
              <a:rPr lang="en-US" sz="3000" baseline="0" dirty="0" smtClean="0"/>
              <a:t> several.</a:t>
            </a:r>
            <a:endParaRPr lang="en-US" baseline="0" dirty="0" smtClean="0"/>
          </a:p>
        </p:txBody>
      </p:sp>
      <p:sp>
        <p:nvSpPr>
          <p:cNvPr id="4" name="Slide Number Placeholder 3"/>
          <p:cNvSpPr>
            <a:spLocks noGrp="1"/>
          </p:cNvSpPr>
          <p:nvPr>
            <p:ph type="sldNum" sz="quarter" idx="10"/>
          </p:nvPr>
        </p:nvSpPr>
        <p:spPr/>
        <p:txBody>
          <a:bodyPr/>
          <a:lstStyle/>
          <a:p>
            <a:fld id="{096E57E6-7676-41A0-A08C-F647506FBEC3}" type="slidenum">
              <a:rPr lang="en-US" smtClean="0"/>
              <a:t>70</a:t>
            </a:fld>
            <a:endParaRPr lang="en-US"/>
          </a:p>
        </p:txBody>
      </p:sp>
    </p:spTree>
    <p:extLst>
      <p:ext uri="{BB962C8B-B14F-4D97-AF65-F5344CB8AC3E}">
        <p14:creationId xmlns:p14="http://schemas.microsoft.com/office/powerpoint/2010/main" val="222949331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7663" lvl="1" indent="-347663"/>
            <a:r>
              <a:rPr lang="en-US" sz="3000" dirty="0" smtClean="0"/>
              <a:t>They only buy one Teensy, unless they destroy</a:t>
            </a:r>
            <a:r>
              <a:rPr lang="en-US" sz="3000" baseline="0" dirty="0" smtClean="0"/>
              <a:t> several.</a:t>
            </a:r>
            <a:endParaRPr lang="en-US" baseline="0" dirty="0" smtClean="0"/>
          </a:p>
        </p:txBody>
      </p:sp>
      <p:sp>
        <p:nvSpPr>
          <p:cNvPr id="4" name="Slide Number Placeholder 3"/>
          <p:cNvSpPr>
            <a:spLocks noGrp="1"/>
          </p:cNvSpPr>
          <p:nvPr>
            <p:ph type="sldNum" sz="quarter" idx="10"/>
          </p:nvPr>
        </p:nvSpPr>
        <p:spPr/>
        <p:txBody>
          <a:bodyPr/>
          <a:lstStyle/>
          <a:p>
            <a:fld id="{096E57E6-7676-41A0-A08C-F647506FBEC3}" type="slidenum">
              <a:rPr lang="en-US" smtClean="0"/>
              <a:t>71</a:t>
            </a:fld>
            <a:endParaRPr lang="en-US"/>
          </a:p>
        </p:txBody>
      </p:sp>
    </p:spTree>
    <p:extLst>
      <p:ext uri="{BB962C8B-B14F-4D97-AF65-F5344CB8AC3E}">
        <p14:creationId xmlns:p14="http://schemas.microsoft.com/office/powerpoint/2010/main" val="165467337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7663" lvl="1" indent="-347663"/>
            <a:r>
              <a:rPr lang="en-US" sz="3000" dirty="0" smtClean="0"/>
              <a:t>Order</a:t>
            </a:r>
            <a:r>
              <a:rPr lang="en-US" sz="3000" baseline="0" dirty="0" smtClean="0"/>
              <a:t> textbooks Day 1 (students choose B&amp;W or color, paperback or spiral) and then we do lab skills for a week until they arrive.</a:t>
            </a:r>
          </a:p>
          <a:p>
            <a:pPr marL="347663" lvl="1" indent="-347663"/>
            <a:endParaRPr lang="en-US" baseline="0" dirty="0" smtClean="0"/>
          </a:p>
        </p:txBody>
      </p:sp>
      <p:sp>
        <p:nvSpPr>
          <p:cNvPr id="4" name="Slide Number Placeholder 3"/>
          <p:cNvSpPr>
            <a:spLocks noGrp="1"/>
          </p:cNvSpPr>
          <p:nvPr>
            <p:ph type="sldNum" sz="quarter" idx="10"/>
          </p:nvPr>
        </p:nvSpPr>
        <p:spPr/>
        <p:txBody>
          <a:bodyPr/>
          <a:lstStyle/>
          <a:p>
            <a:fld id="{096E57E6-7676-41A0-A08C-F647506FBEC3}" type="slidenum">
              <a:rPr lang="en-US" smtClean="0"/>
              <a:t>78</a:t>
            </a:fld>
            <a:endParaRPr lang="en-US"/>
          </a:p>
        </p:txBody>
      </p:sp>
    </p:spTree>
    <p:extLst>
      <p:ext uri="{BB962C8B-B14F-4D97-AF65-F5344CB8AC3E}">
        <p14:creationId xmlns:p14="http://schemas.microsoft.com/office/powerpoint/2010/main" val="184089372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7663" lvl="1" indent="-347663"/>
            <a:r>
              <a:rPr lang="en-US" sz="3000" dirty="0" smtClean="0"/>
              <a:t>The program grows!</a:t>
            </a:r>
          </a:p>
          <a:p>
            <a:pPr marL="347663" lvl="1" indent="-347663"/>
            <a:r>
              <a:rPr lang="en-US" sz="3000" dirty="0" smtClean="0"/>
              <a:t>Student evaluation of PRT3</a:t>
            </a:r>
            <a:r>
              <a:rPr lang="en-US" sz="3000" baseline="0" dirty="0" smtClean="0"/>
              <a:t> solder joints</a:t>
            </a:r>
            <a:endParaRPr lang="en-US" baseline="0" dirty="0" smtClean="0"/>
          </a:p>
        </p:txBody>
      </p:sp>
      <p:sp>
        <p:nvSpPr>
          <p:cNvPr id="4" name="Slide Number Placeholder 3"/>
          <p:cNvSpPr>
            <a:spLocks noGrp="1"/>
          </p:cNvSpPr>
          <p:nvPr>
            <p:ph type="sldNum" sz="quarter" idx="10"/>
          </p:nvPr>
        </p:nvSpPr>
        <p:spPr/>
        <p:txBody>
          <a:bodyPr/>
          <a:lstStyle/>
          <a:p>
            <a:fld id="{096E57E6-7676-41A0-A08C-F647506FBEC3}" type="slidenum">
              <a:rPr lang="en-US" smtClean="0"/>
              <a:t>79</a:t>
            </a:fld>
            <a:endParaRPr lang="en-US"/>
          </a:p>
        </p:txBody>
      </p:sp>
    </p:spTree>
    <p:extLst>
      <p:ext uri="{BB962C8B-B14F-4D97-AF65-F5344CB8AC3E}">
        <p14:creationId xmlns:p14="http://schemas.microsoft.com/office/powerpoint/2010/main" val="130446357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7663" lvl="1" indent="-347663"/>
            <a:r>
              <a:rPr lang="en-US" sz="3000" dirty="0" smtClean="0"/>
              <a:t>Again, the internet is great for hobbyists, or if you have some prior experience, or if you know exactly what question to ask, or what specific task you</a:t>
            </a:r>
            <a:r>
              <a:rPr lang="en-US" sz="3000" baseline="0" dirty="0" smtClean="0"/>
              <a:t> </a:t>
            </a:r>
            <a:r>
              <a:rPr lang="en-US" sz="3000" dirty="0" smtClean="0"/>
              <a:t>need help with. </a:t>
            </a:r>
          </a:p>
          <a:p>
            <a:r>
              <a:rPr lang="en-US" sz="1200" kern="1200" dirty="0" smtClean="0">
                <a:solidFill>
                  <a:schemeClr val="tx1"/>
                </a:solidFill>
                <a:effectLst/>
                <a:latin typeface="+mn-lt"/>
                <a:ea typeface="+mn-ea"/>
                <a:cs typeface="+mn-cs"/>
              </a:rPr>
              <a:t>I should mention that students were involved in the process of all my books.  Cover art, photography, clip art, and especially editing. </a:t>
            </a:r>
            <a:endParaRPr lang="en-US" baseline="0" dirty="0" smtClean="0"/>
          </a:p>
        </p:txBody>
      </p:sp>
      <p:sp>
        <p:nvSpPr>
          <p:cNvPr id="4" name="Slide Number Placeholder 3"/>
          <p:cNvSpPr>
            <a:spLocks noGrp="1"/>
          </p:cNvSpPr>
          <p:nvPr>
            <p:ph type="sldNum" sz="quarter" idx="10"/>
          </p:nvPr>
        </p:nvSpPr>
        <p:spPr/>
        <p:txBody>
          <a:bodyPr/>
          <a:lstStyle/>
          <a:p>
            <a:fld id="{096E57E6-7676-41A0-A08C-F647506FBEC3}" type="slidenum">
              <a:rPr lang="en-US" smtClean="0"/>
              <a:t>82</a:t>
            </a:fld>
            <a:endParaRPr lang="en-US"/>
          </a:p>
        </p:txBody>
      </p:sp>
    </p:spTree>
    <p:extLst>
      <p:ext uri="{BB962C8B-B14F-4D97-AF65-F5344CB8AC3E}">
        <p14:creationId xmlns:p14="http://schemas.microsoft.com/office/powerpoint/2010/main" val="293084853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7663" lvl="1" indent="-347663"/>
            <a:endParaRPr lang="en-US" baseline="0" dirty="0" smtClean="0"/>
          </a:p>
        </p:txBody>
      </p:sp>
      <p:sp>
        <p:nvSpPr>
          <p:cNvPr id="4" name="Slide Number Placeholder 3"/>
          <p:cNvSpPr>
            <a:spLocks noGrp="1"/>
          </p:cNvSpPr>
          <p:nvPr>
            <p:ph type="sldNum" sz="quarter" idx="10"/>
          </p:nvPr>
        </p:nvSpPr>
        <p:spPr/>
        <p:txBody>
          <a:bodyPr/>
          <a:lstStyle/>
          <a:p>
            <a:fld id="{096E57E6-7676-41A0-A08C-F647506FBEC3}" type="slidenum">
              <a:rPr lang="en-US" smtClean="0"/>
              <a:t>83</a:t>
            </a:fld>
            <a:endParaRPr lang="en-US"/>
          </a:p>
        </p:txBody>
      </p:sp>
    </p:spTree>
    <p:extLst>
      <p:ext uri="{BB962C8B-B14F-4D97-AF65-F5344CB8AC3E}">
        <p14:creationId xmlns:p14="http://schemas.microsoft.com/office/powerpoint/2010/main" val="199590534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7663" lvl="1" indent="-347663"/>
            <a:r>
              <a:rPr lang="en-US" sz="3000" dirty="0" smtClean="0"/>
              <a:t>Again, the internet is great for hobbyists, or if you have some prior experience, or if you know exactly what question to ask, or what specific task you</a:t>
            </a:r>
            <a:r>
              <a:rPr lang="en-US" sz="3000" baseline="0" dirty="0" smtClean="0"/>
              <a:t> </a:t>
            </a:r>
            <a:r>
              <a:rPr lang="en-US" sz="3000" dirty="0" smtClean="0"/>
              <a:t>need help with. </a:t>
            </a:r>
          </a:p>
          <a:p>
            <a:r>
              <a:rPr lang="en-US" sz="1200" kern="1200" dirty="0" smtClean="0">
                <a:solidFill>
                  <a:schemeClr val="tx1"/>
                </a:solidFill>
                <a:effectLst/>
                <a:latin typeface="+mn-lt"/>
                <a:ea typeface="+mn-ea"/>
                <a:cs typeface="+mn-cs"/>
              </a:rPr>
              <a:t>I should mention that students were involved in the process of all my books.  Cover art, photography, clip art, and especially editing. </a:t>
            </a:r>
            <a:endParaRPr lang="en-US" baseline="0" dirty="0" smtClean="0"/>
          </a:p>
        </p:txBody>
      </p:sp>
      <p:sp>
        <p:nvSpPr>
          <p:cNvPr id="4" name="Slide Number Placeholder 3"/>
          <p:cNvSpPr>
            <a:spLocks noGrp="1"/>
          </p:cNvSpPr>
          <p:nvPr>
            <p:ph type="sldNum" sz="quarter" idx="10"/>
          </p:nvPr>
        </p:nvSpPr>
        <p:spPr/>
        <p:txBody>
          <a:bodyPr/>
          <a:lstStyle/>
          <a:p>
            <a:fld id="{096E57E6-7676-41A0-A08C-F647506FBEC3}" type="slidenum">
              <a:rPr lang="en-US" smtClean="0"/>
              <a:t>84</a:t>
            </a:fld>
            <a:endParaRPr lang="en-US"/>
          </a:p>
        </p:txBody>
      </p:sp>
    </p:spTree>
    <p:extLst>
      <p:ext uri="{BB962C8B-B14F-4D97-AF65-F5344CB8AC3E}">
        <p14:creationId xmlns:p14="http://schemas.microsoft.com/office/powerpoint/2010/main" val="7504168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I imagine that we have people in the audience who are: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Hopefully it is not the latter, but ironically, it is why</a:t>
            </a:r>
            <a:r>
              <a:rPr lang="en-US" sz="1200" baseline="0" dirty="0" smtClean="0"/>
              <a:t> I started down this path.</a:t>
            </a:r>
            <a:endParaRPr lang="en-US" sz="120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Should we raise a hand</a:t>
            </a:r>
            <a:r>
              <a:rPr lang="en-US" sz="1200" dirty="0"/>
              <a:t>?</a:t>
            </a:r>
            <a:endParaRPr lang="en-US" sz="1200" dirty="0" smtClean="0"/>
          </a:p>
        </p:txBody>
      </p:sp>
      <p:sp>
        <p:nvSpPr>
          <p:cNvPr id="4" name="Slide Number Placeholder 3"/>
          <p:cNvSpPr>
            <a:spLocks noGrp="1"/>
          </p:cNvSpPr>
          <p:nvPr>
            <p:ph type="sldNum" sz="quarter" idx="10"/>
          </p:nvPr>
        </p:nvSpPr>
        <p:spPr/>
        <p:txBody>
          <a:bodyPr/>
          <a:lstStyle/>
          <a:p>
            <a:fld id="{096E57E6-7676-41A0-A08C-F647506FBEC3}" type="slidenum">
              <a:rPr lang="en-US" smtClean="0"/>
              <a:t>6</a:t>
            </a:fld>
            <a:endParaRPr lang="en-US"/>
          </a:p>
        </p:txBody>
      </p:sp>
    </p:spTree>
    <p:extLst>
      <p:ext uri="{BB962C8B-B14F-4D97-AF65-F5344CB8AC3E}">
        <p14:creationId xmlns:p14="http://schemas.microsoft.com/office/powerpoint/2010/main" val="103390227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7663" lvl="1" indent="-347663"/>
            <a:r>
              <a:rPr lang="en-US" sz="3000" dirty="0" smtClean="0"/>
              <a:t>Order</a:t>
            </a:r>
            <a:r>
              <a:rPr lang="en-US" sz="3000" baseline="0" dirty="0" smtClean="0"/>
              <a:t> textbooks Day 1 (students choose B&amp;W or color, paperback or spiral) and then we do lab skills for a week until they arrive.</a:t>
            </a:r>
            <a:endParaRPr lang="en-US" baseline="0" dirty="0" smtClean="0"/>
          </a:p>
        </p:txBody>
      </p:sp>
      <p:sp>
        <p:nvSpPr>
          <p:cNvPr id="4" name="Slide Number Placeholder 3"/>
          <p:cNvSpPr>
            <a:spLocks noGrp="1"/>
          </p:cNvSpPr>
          <p:nvPr>
            <p:ph type="sldNum" sz="quarter" idx="10"/>
          </p:nvPr>
        </p:nvSpPr>
        <p:spPr/>
        <p:txBody>
          <a:bodyPr/>
          <a:lstStyle/>
          <a:p>
            <a:fld id="{096E57E6-7676-41A0-A08C-F647506FBEC3}" type="slidenum">
              <a:rPr lang="en-US" smtClean="0"/>
              <a:t>85</a:t>
            </a:fld>
            <a:endParaRPr lang="en-US"/>
          </a:p>
        </p:txBody>
      </p:sp>
    </p:spTree>
    <p:extLst>
      <p:ext uri="{BB962C8B-B14F-4D97-AF65-F5344CB8AC3E}">
        <p14:creationId xmlns:p14="http://schemas.microsoft.com/office/powerpoint/2010/main" val="254890257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7663" lvl="1" indent="-347663"/>
            <a:r>
              <a:rPr lang="en-US" sz="3000" dirty="0" smtClean="0"/>
              <a:t>They only buy one Teensy, unless they destroy</a:t>
            </a:r>
            <a:r>
              <a:rPr lang="en-US" sz="3000" baseline="0" dirty="0" smtClean="0"/>
              <a:t> several.</a:t>
            </a:r>
            <a:endParaRPr lang="en-US" baseline="0" dirty="0" smtClean="0"/>
          </a:p>
        </p:txBody>
      </p:sp>
      <p:sp>
        <p:nvSpPr>
          <p:cNvPr id="4" name="Slide Number Placeholder 3"/>
          <p:cNvSpPr>
            <a:spLocks noGrp="1"/>
          </p:cNvSpPr>
          <p:nvPr>
            <p:ph type="sldNum" sz="quarter" idx="10"/>
          </p:nvPr>
        </p:nvSpPr>
        <p:spPr/>
        <p:txBody>
          <a:bodyPr/>
          <a:lstStyle/>
          <a:p>
            <a:fld id="{096E57E6-7676-41A0-A08C-F647506FBEC3}" type="slidenum">
              <a:rPr lang="en-US" smtClean="0"/>
              <a:t>86</a:t>
            </a:fld>
            <a:endParaRPr lang="en-US"/>
          </a:p>
        </p:txBody>
      </p:sp>
    </p:spTree>
    <p:extLst>
      <p:ext uri="{BB962C8B-B14F-4D97-AF65-F5344CB8AC3E}">
        <p14:creationId xmlns:p14="http://schemas.microsoft.com/office/powerpoint/2010/main" val="333765620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7663" lvl="1" indent="-347663"/>
            <a:r>
              <a:rPr lang="en-US" sz="3000" dirty="0" smtClean="0"/>
              <a:t>They only buy one Teensy, unless they destroy</a:t>
            </a:r>
            <a:r>
              <a:rPr lang="en-US" sz="3000" baseline="0" dirty="0" smtClean="0"/>
              <a:t> several.</a:t>
            </a:r>
            <a:endParaRPr lang="en-US" baseline="0" dirty="0" smtClean="0"/>
          </a:p>
        </p:txBody>
      </p:sp>
      <p:sp>
        <p:nvSpPr>
          <p:cNvPr id="4" name="Slide Number Placeholder 3"/>
          <p:cNvSpPr>
            <a:spLocks noGrp="1"/>
          </p:cNvSpPr>
          <p:nvPr>
            <p:ph type="sldNum" sz="quarter" idx="10"/>
          </p:nvPr>
        </p:nvSpPr>
        <p:spPr/>
        <p:txBody>
          <a:bodyPr/>
          <a:lstStyle/>
          <a:p>
            <a:fld id="{096E57E6-7676-41A0-A08C-F647506FBEC3}" type="slidenum">
              <a:rPr lang="en-US" smtClean="0"/>
              <a:t>87</a:t>
            </a:fld>
            <a:endParaRPr lang="en-US"/>
          </a:p>
        </p:txBody>
      </p:sp>
    </p:spTree>
    <p:extLst>
      <p:ext uri="{BB962C8B-B14F-4D97-AF65-F5344CB8AC3E}">
        <p14:creationId xmlns:p14="http://schemas.microsoft.com/office/powerpoint/2010/main" val="153959260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7663" lvl="1" indent="-347663"/>
            <a:r>
              <a:rPr lang="en-US" sz="3000" dirty="0" smtClean="0"/>
              <a:t>They only buy one Teensy, unless they destroy</a:t>
            </a:r>
            <a:r>
              <a:rPr lang="en-US" sz="3000" baseline="0" dirty="0" smtClean="0"/>
              <a:t> several.</a:t>
            </a:r>
            <a:endParaRPr lang="en-US" baseline="0" dirty="0" smtClean="0"/>
          </a:p>
        </p:txBody>
      </p:sp>
      <p:sp>
        <p:nvSpPr>
          <p:cNvPr id="4" name="Slide Number Placeholder 3"/>
          <p:cNvSpPr>
            <a:spLocks noGrp="1"/>
          </p:cNvSpPr>
          <p:nvPr>
            <p:ph type="sldNum" sz="quarter" idx="10"/>
          </p:nvPr>
        </p:nvSpPr>
        <p:spPr/>
        <p:txBody>
          <a:bodyPr/>
          <a:lstStyle/>
          <a:p>
            <a:fld id="{096E57E6-7676-41A0-A08C-F647506FBEC3}" type="slidenum">
              <a:rPr lang="en-US" smtClean="0"/>
              <a:t>88</a:t>
            </a:fld>
            <a:endParaRPr lang="en-US"/>
          </a:p>
        </p:txBody>
      </p:sp>
    </p:spTree>
    <p:extLst>
      <p:ext uri="{BB962C8B-B14F-4D97-AF65-F5344CB8AC3E}">
        <p14:creationId xmlns:p14="http://schemas.microsoft.com/office/powerpoint/2010/main" val="27683063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Comments are for the human reader’s benefit only.</a:t>
            </a:r>
            <a:endParaRPr lang="en-US" dirty="0" smtClean="0"/>
          </a:p>
          <a:p>
            <a:r>
              <a:rPr lang="en-US" dirty="0" smtClean="0"/>
              <a:t>Commenting is an excellent</a:t>
            </a:r>
            <a:r>
              <a:rPr lang="en-US" baseline="0" dirty="0" smtClean="0"/>
              <a:t> habit to form, but to save time, you may want to skip them here if you get behind.  </a:t>
            </a:r>
            <a:endParaRPr lang="en-US" dirty="0"/>
          </a:p>
        </p:txBody>
      </p:sp>
      <p:sp>
        <p:nvSpPr>
          <p:cNvPr id="4" name="Slide Number Placeholder 3"/>
          <p:cNvSpPr>
            <a:spLocks noGrp="1"/>
          </p:cNvSpPr>
          <p:nvPr>
            <p:ph type="sldNum" sz="quarter" idx="10"/>
          </p:nvPr>
        </p:nvSpPr>
        <p:spPr/>
        <p:txBody>
          <a:bodyPr/>
          <a:lstStyle/>
          <a:p>
            <a:fld id="{096E57E6-7676-41A0-A08C-F647506FBEC3}" type="slidenum">
              <a:rPr lang="en-US" smtClean="0"/>
              <a:t>11</a:t>
            </a:fld>
            <a:endParaRPr lang="en-US"/>
          </a:p>
        </p:txBody>
      </p:sp>
    </p:spTree>
    <p:extLst>
      <p:ext uri="{BB962C8B-B14F-4D97-AF65-F5344CB8AC3E}">
        <p14:creationId xmlns:p14="http://schemas.microsoft.com/office/powerpoint/2010/main" val="7592931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Code is written on the desktop/laptop computer using an IDE, such as Arduino.  To appeal to the artist in each of us, Arduino calls computer programs “sketches”.</a:t>
            </a:r>
          </a:p>
          <a:p>
            <a:r>
              <a:rPr lang="en-US" sz="1200" dirty="0" smtClean="0"/>
              <a:t>The language can vary, but is often C-based.  (Arduino C, e.g.)</a:t>
            </a:r>
          </a:p>
          <a:p>
            <a:r>
              <a:rPr lang="en-US" sz="1200" dirty="0" smtClean="0"/>
              <a:t>The code is compiled by the computer (via the IDE).  Because the </a:t>
            </a:r>
            <a:r>
              <a:rPr lang="en-US" sz="1200" i="1" dirty="0" smtClean="0"/>
              <a:t>computer</a:t>
            </a:r>
            <a:r>
              <a:rPr lang="en-US" sz="1200" dirty="0" smtClean="0"/>
              <a:t> does the compiling, the robot brain can be small, fast, and inexpensive.</a:t>
            </a:r>
          </a:p>
          <a:p>
            <a:r>
              <a:rPr lang="en-US" sz="1200" dirty="0" smtClean="0"/>
              <a:t>The compiled (machine) code is downloaded to the microcontroller, usually via a USB programming cable. </a:t>
            </a:r>
          </a:p>
          <a:p>
            <a:r>
              <a:rPr lang="en-US" sz="1200" dirty="0" smtClean="0"/>
              <a:t>Once the code is on the microcontroller, it can be executed repeatedly – no computer is necessary.  </a:t>
            </a:r>
          </a:p>
          <a:p>
            <a:r>
              <a:rPr lang="en-US" sz="1200" dirty="0" smtClean="0"/>
              <a:t>The code remains in the </a:t>
            </a:r>
            <a:r>
              <a:rPr lang="en-US" sz="1200" dirty="0" err="1" smtClean="0"/>
              <a:t>EEPROM</a:t>
            </a:r>
            <a:r>
              <a:rPr lang="en-US" sz="1200" dirty="0" smtClean="0"/>
              <a:t> (memory) of the microcontroller forever.</a:t>
            </a:r>
          </a:p>
          <a:p>
            <a:r>
              <a:rPr lang="en-US" sz="1200" dirty="0" smtClean="0"/>
              <a:t>New code can be written and uploaded to the robot brain practically as many times as desired.  Old code is overwritten.</a:t>
            </a:r>
          </a:p>
        </p:txBody>
      </p:sp>
      <p:sp>
        <p:nvSpPr>
          <p:cNvPr id="4" name="Slide Number Placeholder 3"/>
          <p:cNvSpPr>
            <a:spLocks noGrp="1"/>
          </p:cNvSpPr>
          <p:nvPr>
            <p:ph type="sldNum" sz="quarter" idx="10"/>
          </p:nvPr>
        </p:nvSpPr>
        <p:spPr/>
        <p:txBody>
          <a:bodyPr/>
          <a:lstStyle/>
          <a:p>
            <a:fld id="{096E57E6-7676-41A0-A08C-F647506FBEC3}" type="slidenum">
              <a:rPr lang="en-US" smtClean="0"/>
              <a:t>14</a:t>
            </a:fld>
            <a:endParaRPr lang="en-US"/>
          </a:p>
        </p:txBody>
      </p:sp>
    </p:spTree>
    <p:extLst>
      <p:ext uri="{BB962C8B-B14F-4D97-AF65-F5344CB8AC3E}">
        <p14:creationId xmlns:p14="http://schemas.microsoft.com/office/powerpoint/2010/main" val="12215135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Code is written on the desktop/laptop computer using an IDE, such as Arduino.  To appeal to the artist in each of us, Arduino calls computer programs “sketches”.</a:t>
            </a:r>
          </a:p>
          <a:p>
            <a:r>
              <a:rPr lang="en-US" sz="1200" dirty="0" smtClean="0"/>
              <a:t>The language can vary, but is often C-based.  (Arduino C, e.g.)</a:t>
            </a:r>
          </a:p>
          <a:p>
            <a:r>
              <a:rPr lang="en-US" sz="1200" dirty="0" smtClean="0"/>
              <a:t>The code is compiled by the computer (via the IDE).  Because the </a:t>
            </a:r>
            <a:r>
              <a:rPr lang="en-US" sz="1200" i="1" dirty="0" smtClean="0"/>
              <a:t>computer</a:t>
            </a:r>
            <a:r>
              <a:rPr lang="en-US" sz="1200" dirty="0" smtClean="0"/>
              <a:t> does the compiling, the robot brain can be small, fast, and inexpensive.</a:t>
            </a:r>
          </a:p>
          <a:p>
            <a:r>
              <a:rPr lang="en-US" sz="1200" dirty="0" smtClean="0"/>
              <a:t>The compiled (machine) code is downloaded to the microcontroller, usually via a USB programming cable. </a:t>
            </a:r>
          </a:p>
          <a:p>
            <a:r>
              <a:rPr lang="en-US" sz="1200" dirty="0" smtClean="0"/>
              <a:t>Once the code is on the microcontroller, it can be executed repeatedly – no computer is necessary.  </a:t>
            </a:r>
          </a:p>
          <a:p>
            <a:r>
              <a:rPr lang="en-US" sz="1200" dirty="0" smtClean="0"/>
              <a:t>The code remains in the </a:t>
            </a:r>
            <a:r>
              <a:rPr lang="en-US" sz="1200" dirty="0" err="1" smtClean="0"/>
              <a:t>EEPROM</a:t>
            </a:r>
            <a:r>
              <a:rPr lang="en-US" sz="1200" dirty="0" smtClean="0"/>
              <a:t> (memory) of the microcontroller forever.</a:t>
            </a:r>
          </a:p>
          <a:p>
            <a:r>
              <a:rPr lang="en-US" sz="1200" dirty="0" smtClean="0"/>
              <a:t>New code can be written and uploaded to the robot brain practically as many times as desired.  Old code is overwritten.</a:t>
            </a:r>
          </a:p>
          <a:p>
            <a:endParaRPr lang="en-US" sz="1200" dirty="0" smtClean="0"/>
          </a:p>
          <a:p>
            <a:endParaRPr lang="en-US" dirty="0"/>
          </a:p>
        </p:txBody>
      </p:sp>
      <p:sp>
        <p:nvSpPr>
          <p:cNvPr id="4" name="Slide Number Placeholder 3"/>
          <p:cNvSpPr>
            <a:spLocks noGrp="1"/>
          </p:cNvSpPr>
          <p:nvPr>
            <p:ph type="sldNum" sz="quarter" idx="10"/>
          </p:nvPr>
        </p:nvSpPr>
        <p:spPr/>
        <p:txBody>
          <a:bodyPr/>
          <a:lstStyle/>
          <a:p>
            <a:fld id="{096E57E6-7676-41A0-A08C-F647506FBEC3}" type="slidenum">
              <a:rPr lang="en-US" smtClean="0"/>
              <a:t>16</a:t>
            </a:fld>
            <a:endParaRPr lang="en-US"/>
          </a:p>
        </p:txBody>
      </p:sp>
    </p:spTree>
    <p:extLst>
      <p:ext uri="{BB962C8B-B14F-4D97-AF65-F5344CB8AC3E}">
        <p14:creationId xmlns:p14="http://schemas.microsoft.com/office/powerpoint/2010/main" val="271818027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66" name="Picture 2" descr="\\DROBO-FS\QuickDrops\JB\PPTX NG\Droplets\LightingOverlay.png"/>
          <p:cNvPicPr>
            <a:picLocks noChangeAspect="1" noChangeArrowheads="1"/>
          </p:cNvPicPr>
          <p:nvPr/>
        </p:nvPicPr>
        <p:blipFill>
          <a:blip r:embed="rId2">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11" name="Group 10"/>
          <p:cNvGrpSpPr/>
          <p:nvPr/>
        </p:nvGrpSpPr>
        <p:grpSpPr>
          <a:xfrm>
            <a:off x="0" y="0"/>
            <a:ext cx="2305051" cy="6858001"/>
            <a:chOff x="0" y="0"/>
            <a:chExt cx="2305051" cy="6858001"/>
          </a:xfrm>
          <a:gradFill flip="none" rotWithShape="1">
            <a:gsLst>
              <a:gs pos="0">
                <a:schemeClr val="tx2"/>
              </a:gs>
              <a:gs pos="100000">
                <a:schemeClr val="tx2">
                  <a:lumMod val="50000"/>
                </a:schemeClr>
              </a:gs>
            </a:gsLst>
            <a:lin ang="5400000" scaled="0"/>
            <a:tileRect/>
          </a:gradFill>
        </p:grpSpPr>
        <p:sp>
          <p:nvSpPr>
            <p:cNvPr id="12" name="Rectangle 5"/>
            <p:cNvSpPr>
              <a:spLocks noChangeArrowheads="1"/>
            </p:cNvSpPr>
            <p:nvPr/>
          </p:nvSpPr>
          <p:spPr bwMode="auto">
            <a:xfrm>
              <a:off x="1209675" y="4763"/>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13"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4"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5" name="Rectangle 8"/>
            <p:cNvSpPr>
              <a:spLocks noChangeArrowheads="1"/>
            </p:cNvSpPr>
            <p:nvPr/>
          </p:nvSpPr>
          <p:spPr bwMode="auto">
            <a:xfrm>
              <a:off x="414338" y="9525"/>
              <a:ext cx="28575" cy="448151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16"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7"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8"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9"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0"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1"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2"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3"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4"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5"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6"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7"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8"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9"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0"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1"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2"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3"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4"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5"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6"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7"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8"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9"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0"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41"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2"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3"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4"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5"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6"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7"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8"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9"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0"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1"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2"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53"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4"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5"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6"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7"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8"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9"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0"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1"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2"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3"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4"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5"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grpSp>
      <p:sp>
        <p:nvSpPr>
          <p:cNvPr id="2" name="Title 1"/>
          <p:cNvSpPr>
            <a:spLocks noGrp="1"/>
          </p:cNvSpPr>
          <p:nvPr>
            <p:ph type="ctrTitle"/>
          </p:nvPr>
        </p:nvSpPr>
        <p:spPr>
          <a:xfrm>
            <a:off x="1876424" y="1122363"/>
            <a:ext cx="8791575" cy="2387600"/>
          </a:xfrm>
        </p:spPr>
        <p:txBody>
          <a:bodyPr anchor="b">
            <a:normAutofit/>
          </a:bodyPr>
          <a:lstStyle>
            <a:lvl1pPr algn="l">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1876424" y="3602038"/>
            <a:ext cx="8791575" cy="1655762"/>
          </a:xfrm>
        </p:spPr>
        <p:txBody>
          <a:bodyPr>
            <a:normAutofit/>
          </a:bodyPr>
          <a:lstStyle>
            <a:lvl1pPr marL="0" indent="0" algn="l">
              <a:buNone/>
              <a:defRPr sz="200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a:xfrm>
            <a:off x="7077511" y="5410201"/>
            <a:ext cx="2743200" cy="365125"/>
          </a:xfrm>
        </p:spPr>
        <p:txBody>
          <a:bodyPr/>
          <a:lstStyle/>
          <a:p>
            <a:fld id="{4DCC2820-E396-4E15-9BF6-1E14C500A53C}" type="datetime1">
              <a:rPr lang="en-US" smtClean="0"/>
              <a:t>2/11/2019</a:t>
            </a:fld>
            <a:endParaRPr lang="en-US"/>
          </a:p>
        </p:txBody>
      </p:sp>
      <p:sp>
        <p:nvSpPr>
          <p:cNvPr id="5" name="Footer Placeholder 4"/>
          <p:cNvSpPr>
            <a:spLocks noGrp="1"/>
          </p:cNvSpPr>
          <p:nvPr>
            <p:ph type="ftr" sz="quarter" idx="11"/>
          </p:nvPr>
        </p:nvSpPr>
        <p:spPr>
          <a:xfrm>
            <a:off x="1876424" y="5410201"/>
            <a:ext cx="5124886" cy="365125"/>
          </a:xfrm>
        </p:spPr>
        <p:txBody>
          <a:bodyPr/>
          <a:lstStyle/>
          <a:p>
            <a:endParaRPr lang="en-US"/>
          </a:p>
        </p:txBody>
      </p:sp>
      <p:sp>
        <p:nvSpPr>
          <p:cNvPr id="6" name="Slide Number Placeholder 5"/>
          <p:cNvSpPr>
            <a:spLocks noGrp="1"/>
          </p:cNvSpPr>
          <p:nvPr>
            <p:ph type="sldNum" sz="quarter" idx="12"/>
          </p:nvPr>
        </p:nvSpPr>
        <p:spPr>
          <a:xfrm>
            <a:off x="9896911" y="5410199"/>
            <a:ext cx="771089" cy="365125"/>
          </a:xfrm>
        </p:spPr>
        <p:txBody>
          <a:bodyPr/>
          <a:lstStyle/>
          <a:p>
            <a:fld id="{B9698738-B369-4EC2-B00C-B62D0CC57A96}" type="slidenum">
              <a:rPr lang="en-US" smtClean="0"/>
              <a:t>‹#›</a:t>
            </a:fld>
            <a:endParaRPr lang="en-US"/>
          </a:p>
        </p:txBody>
      </p:sp>
    </p:spTree>
    <p:extLst>
      <p:ext uri="{BB962C8B-B14F-4D97-AF65-F5344CB8AC3E}">
        <p14:creationId xmlns:p14="http://schemas.microsoft.com/office/powerpoint/2010/main" val="7398173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0" y="4304664"/>
            <a:ext cx="9912355" cy="819355"/>
          </a:xfrm>
        </p:spPr>
        <p:txBody>
          <a:bodyPr anchor="b">
            <a:normAutofit/>
          </a:bodyPr>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141411" y="606426"/>
            <a:ext cx="9912354" cy="3299778"/>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200"/>
            </a:lvl1pPr>
          </a:lstStyle>
          <a:p>
            <a:pPr marL="0" lvl="0" indent="0">
              <a:buNone/>
            </a:pPr>
            <a:r>
              <a:rPr lang="en-US" smtClean="0"/>
              <a:t>Click icon to add picture</a:t>
            </a:r>
            <a:endParaRPr lang="en-US" dirty="0"/>
          </a:p>
        </p:txBody>
      </p:sp>
      <p:sp>
        <p:nvSpPr>
          <p:cNvPr id="4" name="Text Placeholder 3"/>
          <p:cNvSpPr>
            <a:spLocks noGrp="1"/>
          </p:cNvSpPr>
          <p:nvPr>
            <p:ph type="body" sz="half" idx="2"/>
          </p:nvPr>
        </p:nvSpPr>
        <p:spPr>
          <a:xfrm>
            <a:off x="1141364" y="5124020"/>
            <a:ext cx="9910859" cy="682472"/>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7E674DF-321B-4EB8-B3C0-39AC3E431EB2}" type="datetime1">
              <a:rPr lang="en-US" smtClean="0"/>
              <a:t>2/11/2019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698738-B369-4EC2-B00C-B62D0CC57A96}" type="slidenum">
              <a:rPr lang="en-US" smtClean="0"/>
              <a:t>‹#›</a:t>
            </a:fld>
            <a:endParaRPr lang="en-US"/>
          </a:p>
        </p:txBody>
      </p:sp>
    </p:spTree>
    <p:extLst>
      <p:ext uri="{BB962C8B-B14F-4D97-AF65-F5344CB8AC3E}">
        <p14:creationId xmlns:p14="http://schemas.microsoft.com/office/powerpoint/2010/main" val="36568852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56" y="609600"/>
            <a:ext cx="9905955" cy="3429000"/>
          </a:xfrm>
        </p:spPr>
        <p:txBody>
          <a:bodyPr anchor="ctr">
            <a:normAutofit/>
          </a:bodyPr>
          <a:lstStyle>
            <a:lvl1pPr>
              <a:defRPr sz="3600"/>
            </a:lvl1pPr>
          </a:lstStyle>
          <a:p>
            <a:r>
              <a:rPr lang="en-US" smtClean="0"/>
              <a:t>Click to edit Master title style</a:t>
            </a:r>
            <a:endParaRPr lang="en-US" dirty="0"/>
          </a:p>
        </p:txBody>
      </p:sp>
      <p:sp>
        <p:nvSpPr>
          <p:cNvPr id="4" name="Text Placeholder 3"/>
          <p:cNvSpPr>
            <a:spLocks noGrp="1"/>
          </p:cNvSpPr>
          <p:nvPr>
            <p:ph type="body" sz="half" idx="2"/>
          </p:nvPr>
        </p:nvSpPr>
        <p:spPr>
          <a:xfrm>
            <a:off x="1141410" y="4419599"/>
            <a:ext cx="9904459" cy="1371599"/>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2D772403-5B61-4DD1-B0CF-A87F58CD2EB5}" type="datetime1">
              <a:rPr lang="en-US" smtClean="0"/>
              <a:t>2/11/2019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698738-B369-4EC2-B00C-B62D0CC57A96}" type="slidenum">
              <a:rPr lang="en-US" smtClean="0"/>
              <a:t>‹#›</a:t>
            </a:fld>
            <a:endParaRPr lang="en-US"/>
          </a:p>
        </p:txBody>
      </p:sp>
    </p:spTree>
    <p:extLst>
      <p:ext uri="{BB962C8B-B14F-4D97-AF65-F5344CB8AC3E}">
        <p14:creationId xmlns:p14="http://schemas.microsoft.com/office/powerpoint/2010/main" val="27760255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599"/>
            <a:ext cx="9302752" cy="2748429"/>
          </a:xfrm>
        </p:spPr>
        <p:txBody>
          <a:bodyPr anchor="ctr">
            <a:normAutofit/>
          </a:bodyPr>
          <a:lstStyle>
            <a:lvl1pPr>
              <a:defRPr sz="36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4" name="Text Placeholder 3"/>
          <p:cNvSpPr>
            <a:spLocks noGrp="1"/>
          </p:cNvSpPr>
          <p:nvPr>
            <p:ph type="body" sz="half" idx="2"/>
          </p:nvPr>
        </p:nvSpPr>
        <p:spPr>
          <a:xfrm>
            <a:off x="1141411" y="4309919"/>
            <a:ext cx="9906002" cy="1489496"/>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92BE60A7-2AEA-4AD0-8F1B-B766E69E24BD}" type="datetime1">
              <a:rPr lang="en-US" smtClean="0"/>
              <a:t>2/11/2019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698738-B369-4EC2-B00C-B62D0CC57A96}" type="slidenum">
              <a:rPr lang="en-US" smtClean="0"/>
              <a:t>‹#›</a:t>
            </a:fld>
            <a:endParaRPr lang="en-US"/>
          </a:p>
        </p:txBody>
      </p:sp>
      <p:sp>
        <p:nvSpPr>
          <p:cNvPr id="60" name="TextBox 59"/>
          <p:cNvSpPr txBox="1"/>
          <p:nvPr/>
        </p:nvSpPr>
        <p:spPr>
          <a:xfrm>
            <a:off x="903512" y="73239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61" name="TextBox 60"/>
          <p:cNvSpPr txBox="1"/>
          <p:nvPr/>
        </p:nvSpPr>
        <p:spPr>
          <a:xfrm>
            <a:off x="10537370" y="2764972"/>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18468314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0" y="2134041"/>
            <a:ext cx="9906001" cy="2511835"/>
          </a:xfrm>
        </p:spPr>
        <p:txBody>
          <a:bodyPr anchor="b">
            <a:normAutofit/>
          </a:bodyPr>
          <a:lstStyle>
            <a:lvl1pPr>
              <a:defRPr sz="3600"/>
            </a:lvl1pPr>
          </a:lstStyle>
          <a:p>
            <a:r>
              <a:rPr lang="en-US" smtClean="0"/>
              <a:t>Click to edit Master title style</a:t>
            </a:r>
            <a:endParaRPr lang="en-US" dirty="0"/>
          </a:p>
        </p:txBody>
      </p:sp>
      <p:sp>
        <p:nvSpPr>
          <p:cNvPr id="4" name="Text Placeholder 3"/>
          <p:cNvSpPr>
            <a:spLocks noGrp="1"/>
          </p:cNvSpPr>
          <p:nvPr>
            <p:ph type="body" sz="half" idx="2"/>
          </p:nvPr>
        </p:nvSpPr>
        <p:spPr>
          <a:xfrm>
            <a:off x="1141364" y="4657655"/>
            <a:ext cx="9904505" cy="1140644"/>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A51E7210-05F5-4AA3-B04B-2A441FA2B2C7}" type="datetime1">
              <a:rPr lang="en-US" smtClean="0"/>
              <a:t>2/11/2019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698738-B369-4EC2-B00C-B62D0CC57A96}" type="slidenum">
              <a:rPr lang="en-US" smtClean="0"/>
              <a:t>‹#›</a:t>
            </a:fld>
            <a:endParaRPr lang="en-US"/>
          </a:p>
        </p:txBody>
      </p:sp>
    </p:spTree>
    <p:extLst>
      <p:ext uri="{BB962C8B-B14F-4D97-AF65-F5344CB8AC3E}">
        <p14:creationId xmlns:p14="http://schemas.microsoft.com/office/powerpoint/2010/main" val="19712050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1141413" y="609600"/>
            <a:ext cx="9905998" cy="1905000"/>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1141410" y="2674463"/>
            <a:ext cx="3196899"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8" name="Text Placeholder 3"/>
          <p:cNvSpPr>
            <a:spLocks noGrp="1"/>
          </p:cNvSpPr>
          <p:nvPr>
            <p:ph type="body" sz="half" idx="15"/>
          </p:nvPr>
        </p:nvSpPr>
        <p:spPr>
          <a:xfrm>
            <a:off x="1127918" y="3360263"/>
            <a:ext cx="3208735"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9" name="Text Placeholder 4"/>
          <p:cNvSpPr>
            <a:spLocks noGrp="1"/>
          </p:cNvSpPr>
          <p:nvPr>
            <p:ph type="body" sz="quarter" idx="3"/>
          </p:nvPr>
        </p:nvSpPr>
        <p:spPr>
          <a:xfrm>
            <a:off x="4514766" y="2677635"/>
            <a:ext cx="3184385"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0" name="Text Placeholder 3"/>
          <p:cNvSpPr>
            <a:spLocks noGrp="1"/>
          </p:cNvSpPr>
          <p:nvPr>
            <p:ph type="body" sz="half" idx="16"/>
          </p:nvPr>
        </p:nvSpPr>
        <p:spPr>
          <a:xfrm>
            <a:off x="4504213" y="3363435"/>
            <a:ext cx="3195830"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1" name="Text Placeholder 4"/>
          <p:cNvSpPr>
            <a:spLocks noGrp="1"/>
          </p:cNvSpPr>
          <p:nvPr>
            <p:ph type="body" sz="quarter" idx="13"/>
          </p:nvPr>
        </p:nvSpPr>
        <p:spPr>
          <a:xfrm>
            <a:off x="7852442" y="2674463"/>
            <a:ext cx="3194968"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2" name="Text Placeholder 3"/>
          <p:cNvSpPr>
            <a:spLocks noGrp="1"/>
          </p:cNvSpPr>
          <p:nvPr>
            <p:ph type="body" sz="half" idx="17"/>
          </p:nvPr>
        </p:nvSpPr>
        <p:spPr>
          <a:xfrm>
            <a:off x="7852442" y="3360263"/>
            <a:ext cx="3194968"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3" name="Date Placeholder 2"/>
          <p:cNvSpPr>
            <a:spLocks noGrp="1"/>
          </p:cNvSpPr>
          <p:nvPr>
            <p:ph type="dt" sz="half" idx="10"/>
          </p:nvPr>
        </p:nvSpPr>
        <p:spPr/>
        <p:txBody>
          <a:bodyPr/>
          <a:lstStyle/>
          <a:p>
            <a:fld id="{F9DA047C-F568-4786-BCB5-6F8A99F08295}" type="datetime1">
              <a:rPr lang="en-US" smtClean="0"/>
              <a:t>2/11/2019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9698738-B369-4EC2-B00C-B62D0CC57A96}" type="slidenum">
              <a:rPr lang="en-US" smtClean="0"/>
              <a:t>‹#›</a:t>
            </a:fld>
            <a:endParaRPr lang="en-US"/>
          </a:p>
        </p:txBody>
      </p:sp>
    </p:spTree>
    <p:extLst>
      <p:ext uri="{BB962C8B-B14F-4D97-AF65-F5344CB8AC3E}">
        <p14:creationId xmlns:p14="http://schemas.microsoft.com/office/powerpoint/2010/main" val="38842542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1141411" y="609600"/>
            <a:ext cx="9905999" cy="1905000"/>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1141413" y="4404596"/>
            <a:ext cx="319524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0" name="Picture Placeholder 2"/>
          <p:cNvSpPr>
            <a:spLocks noGrp="1" noChangeAspect="1"/>
          </p:cNvSpPr>
          <p:nvPr>
            <p:ph type="pic" idx="15"/>
          </p:nvPr>
        </p:nvSpPr>
        <p:spPr>
          <a:xfrm>
            <a:off x="1141413" y="2666998"/>
            <a:ext cx="31952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smtClean="0"/>
              <a:t>Click icon to add picture</a:t>
            </a:r>
            <a:endParaRPr lang="en-US" dirty="0"/>
          </a:p>
        </p:txBody>
      </p:sp>
      <p:sp>
        <p:nvSpPr>
          <p:cNvPr id="21" name="Text Placeholder 3"/>
          <p:cNvSpPr>
            <a:spLocks noGrp="1"/>
          </p:cNvSpPr>
          <p:nvPr>
            <p:ph type="body" sz="half" idx="18"/>
          </p:nvPr>
        </p:nvSpPr>
        <p:spPr>
          <a:xfrm>
            <a:off x="1141413" y="4980858"/>
            <a:ext cx="3195240" cy="81784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22" name="Text Placeholder 4"/>
          <p:cNvSpPr>
            <a:spLocks noGrp="1"/>
          </p:cNvSpPr>
          <p:nvPr>
            <p:ph type="body" sz="quarter" idx="3"/>
          </p:nvPr>
        </p:nvSpPr>
        <p:spPr>
          <a:xfrm>
            <a:off x="4489053" y="4404596"/>
            <a:ext cx="320040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3" name="Picture Placeholder 2"/>
          <p:cNvSpPr>
            <a:spLocks noGrp="1" noChangeAspect="1"/>
          </p:cNvSpPr>
          <p:nvPr>
            <p:ph type="pic" idx="21"/>
          </p:nvPr>
        </p:nvSpPr>
        <p:spPr>
          <a:xfrm>
            <a:off x="4489053" y="2666998"/>
            <a:ext cx="31989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smtClean="0"/>
              <a:t>Click icon to add picture</a:t>
            </a:r>
            <a:endParaRPr lang="en-US" dirty="0"/>
          </a:p>
        </p:txBody>
      </p:sp>
      <p:sp>
        <p:nvSpPr>
          <p:cNvPr id="24" name="Text Placeholder 3"/>
          <p:cNvSpPr>
            <a:spLocks noGrp="1"/>
          </p:cNvSpPr>
          <p:nvPr>
            <p:ph type="body" sz="half" idx="19"/>
          </p:nvPr>
        </p:nvSpPr>
        <p:spPr>
          <a:xfrm>
            <a:off x="4487593" y="4980857"/>
            <a:ext cx="3200400" cy="81034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25" name="Text Placeholder 4"/>
          <p:cNvSpPr>
            <a:spLocks noGrp="1"/>
          </p:cNvSpPr>
          <p:nvPr>
            <p:ph type="body" sz="quarter" idx="13"/>
          </p:nvPr>
        </p:nvSpPr>
        <p:spPr>
          <a:xfrm>
            <a:off x="7852567" y="4404595"/>
            <a:ext cx="3190741"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6" name="Picture Placeholder 2"/>
          <p:cNvSpPr>
            <a:spLocks noGrp="1" noChangeAspect="1"/>
          </p:cNvSpPr>
          <p:nvPr>
            <p:ph type="pic" idx="22"/>
          </p:nvPr>
        </p:nvSpPr>
        <p:spPr>
          <a:xfrm>
            <a:off x="7852442" y="2666998"/>
            <a:ext cx="3194969"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smtClean="0"/>
              <a:t>Click icon to add picture</a:t>
            </a:r>
            <a:endParaRPr lang="en-US" dirty="0"/>
          </a:p>
        </p:txBody>
      </p:sp>
      <p:sp>
        <p:nvSpPr>
          <p:cNvPr id="27" name="Text Placeholder 3"/>
          <p:cNvSpPr>
            <a:spLocks noGrp="1"/>
          </p:cNvSpPr>
          <p:nvPr>
            <p:ph type="body" sz="half" idx="20"/>
          </p:nvPr>
        </p:nvSpPr>
        <p:spPr>
          <a:xfrm>
            <a:off x="7852442" y="4980854"/>
            <a:ext cx="3194968" cy="81034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3" name="Date Placeholder 2"/>
          <p:cNvSpPr>
            <a:spLocks noGrp="1"/>
          </p:cNvSpPr>
          <p:nvPr>
            <p:ph type="dt" sz="half" idx="10"/>
          </p:nvPr>
        </p:nvSpPr>
        <p:spPr/>
        <p:txBody>
          <a:bodyPr/>
          <a:lstStyle/>
          <a:p>
            <a:fld id="{24E102E6-F2AC-4EC5-9480-70F38960241C}" type="datetime1">
              <a:rPr lang="en-US" smtClean="0"/>
              <a:t>2/11/2019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9698738-B369-4EC2-B00C-B62D0CC57A96}" type="slidenum">
              <a:rPr lang="en-US" smtClean="0"/>
              <a:t>‹#›</a:t>
            </a:fld>
            <a:endParaRPr lang="en-US"/>
          </a:p>
        </p:txBody>
      </p:sp>
    </p:spTree>
    <p:extLst>
      <p:ext uri="{BB962C8B-B14F-4D97-AF65-F5344CB8AC3E}">
        <p14:creationId xmlns:p14="http://schemas.microsoft.com/office/powerpoint/2010/main" val="32451575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7EF056F-9F2F-4A27-8943-5AE744F64807}" type="datetime1">
              <a:rPr lang="en-US" smtClean="0"/>
              <a:t>2/11/2019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698738-B369-4EC2-B00C-B62D0CC57A96}" type="slidenum">
              <a:rPr lang="en-US" smtClean="0"/>
              <a:t>‹#›</a:t>
            </a:fld>
            <a:endParaRPr lang="en-US"/>
          </a:p>
        </p:txBody>
      </p:sp>
    </p:spTree>
    <p:extLst>
      <p:ext uri="{BB962C8B-B14F-4D97-AF65-F5344CB8AC3E}">
        <p14:creationId xmlns:p14="http://schemas.microsoft.com/office/powerpoint/2010/main" val="16642697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2400" y="609599"/>
            <a:ext cx="2005011" cy="5181601"/>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141410" y="609599"/>
            <a:ext cx="7748590" cy="5181601"/>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239A658-E37B-4EB7-8FD0-3F02F45B6F91}" type="datetime1">
              <a:rPr lang="en-US" smtClean="0"/>
              <a:t>2/11/2019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698738-B369-4EC2-B00C-B62D0CC57A96}" type="slidenum">
              <a:rPr lang="en-US" smtClean="0"/>
              <a:t>‹#›</a:t>
            </a:fld>
            <a:endParaRPr lang="en-US"/>
          </a:p>
        </p:txBody>
      </p:sp>
    </p:spTree>
    <p:extLst>
      <p:ext uri="{BB962C8B-B14F-4D97-AF65-F5344CB8AC3E}">
        <p14:creationId xmlns:p14="http://schemas.microsoft.com/office/powerpoint/2010/main" val="33950379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CFC84E7-18A3-4F9F-A8B9-BD5BF43A7FA7}" type="datetime1">
              <a:rPr lang="en-US" smtClean="0"/>
              <a:t>2/11/2019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698738-B369-4EC2-B00C-B62D0CC57A96}" type="slidenum">
              <a:rPr lang="en-US" smtClean="0"/>
              <a:t>‹#›</a:t>
            </a:fld>
            <a:endParaRPr lang="en-US"/>
          </a:p>
        </p:txBody>
      </p:sp>
    </p:spTree>
    <p:extLst>
      <p:ext uri="{BB962C8B-B14F-4D97-AF65-F5344CB8AC3E}">
        <p14:creationId xmlns:p14="http://schemas.microsoft.com/office/powerpoint/2010/main" val="30083489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41411" y="1419226"/>
            <a:ext cx="9906000" cy="2852737"/>
          </a:xfrm>
        </p:spPr>
        <p:txBody>
          <a:bodyPr anchor="b">
            <a:normAutofit/>
          </a:bodyPr>
          <a:lstStyle>
            <a:lvl1pPr>
              <a:defRPr sz="3600"/>
            </a:lvl1pPr>
          </a:lstStyle>
          <a:p>
            <a:r>
              <a:rPr lang="en-US" smtClean="0"/>
              <a:t>Click to edit Master title style</a:t>
            </a:r>
            <a:endParaRPr lang="en-US" dirty="0"/>
          </a:p>
        </p:txBody>
      </p:sp>
      <p:sp>
        <p:nvSpPr>
          <p:cNvPr id="3" name="Text Placeholder 2"/>
          <p:cNvSpPr>
            <a:spLocks noGrp="1"/>
          </p:cNvSpPr>
          <p:nvPr>
            <p:ph type="body" idx="1"/>
          </p:nvPr>
        </p:nvSpPr>
        <p:spPr>
          <a:xfrm>
            <a:off x="1141411" y="4424362"/>
            <a:ext cx="9906000" cy="1374776"/>
          </a:xfrm>
        </p:spPr>
        <p:txBody>
          <a:bodyPr>
            <a:normAutofit/>
          </a:bodyPr>
          <a:lstStyle>
            <a:lvl1pPr marL="0" indent="0">
              <a:buNone/>
              <a:defRPr sz="1800" cap="all" baseline="0">
                <a:solidFill>
                  <a:schemeClr val="tx1">
                    <a:tint val="75000"/>
                  </a:schemeClr>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97AA74DB-F7AF-425B-8C15-22E9156C796D}" type="datetime1">
              <a:rPr lang="en-US" smtClean="0"/>
              <a:t>2/11/2019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698738-B369-4EC2-B00C-B62D0CC57A96}" type="slidenum">
              <a:rPr lang="en-US" smtClean="0"/>
              <a:t>‹#›</a:t>
            </a:fld>
            <a:endParaRPr lang="en-US"/>
          </a:p>
        </p:txBody>
      </p:sp>
    </p:spTree>
    <p:extLst>
      <p:ext uri="{BB962C8B-B14F-4D97-AF65-F5344CB8AC3E}">
        <p14:creationId xmlns:p14="http://schemas.microsoft.com/office/powerpoint/2010/main" val="35934644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41410" y="2249486"/>
            <a:ext cx="4878389" cy="3541714"/>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2249486"/>
            <a:ext cx="4875211" cy="3541714"/>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92BFBF7B-142A-4187-98C2-7A251973A54D}" type="datetime1">
              <a:rPr lang="en-US" smtClean="0"/>
              <a:t>2/11/2019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698738-B369-4EC2-B00C-B62D0CC57A96}" type="slidenum">
              <a:rPr lang="en-US" smtClean="0"/>
              <a:t>‹#›</a:t>
            </a:fld>
            <a:endParaRPr lang="en-US"/>
          </a:p>
        </p:txBody>
      </p:sp>
    </p:spTree>
    <p:extLst>
      <p:ext uri="{BB962C8B-B14F-4D97-AF65-F5344CB8AC3E}">
        <p14:creationId xmlns:p14="http://schemas.microsoft.com/office/powerpoint/2010/main" val="1424137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19126"/>
            <a:ext cx="9906000" cy="1477961"/>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370019" y="2249486"/>
            <a:ext cx="4649783"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141410" y="3073397"/>
            <a:ext cx="4878391" cy="2717801"/>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400808" y="2249485"/>
            <a:ext cx="4646602"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3073397"/>
            <a:ext cx="4875210" cy="2717801"/>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7F200FBF-DE95-4E30-9D2E-96B3A805BDC9}" type="datetime1">
              <a:rPr lang="en-US" smtClean="0"/>
              <a:t>2/11/2019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9698738-B369-4EC2-B00C-B62D0CC57A96}" type="slidenum">
              <a:rPr lang="en-US" smtClean="0"/>
              <a:t>‹#›</a:t>
            </a:fld>
            <a:endParaRPr lang="en-US"/>
          </a:p>
        </p:txBody>
      </p:sp>
    </p:spTree>
    <p:extLst>
      <p:ext uri="{BB962C8B-B14F-4D97-AF65-F5344CB8AC3E}">
        <p14:creationId xmlns:p14="http://schemas.microsoft.com/office/powerpoint/2010/main" val="6585340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5623026-A246-4F29-946D-07A4BFA31AFE}" type="datetime1">
              <a:rPr lang="en-US" smtClean="0"/>
              <a:t>2/11/2019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9698738-B369-4EC2-B00C-B62D0CC57A96}" type="slidenum">
              <a:rPr lang="en-US" smtClean="0"/>
              <a:t>‹#›</a:t>
            </a:fld>
            <a:endParaRPr lang="en-US"/>
          </a:p>
        </p:txBody>
      </p:sp>
    </p:spTree>
    <p:extLst>
      <p:ext uri="{BB962C8B-B14F-4D97-AF65-F5344CB8AC3E}">
        <p14:creationId xmlns:p14="http://schemas.microsoft.com/office/powerpoint/2010/main" val="1309749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F71D9D2-39AE-4084-B7FE-C68BC690B043}" type="datetime1">
              <a:rPr lang="en-US" smtClean="0"/>
              <a:t>2/11/2019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9698738-B369-4EC2-B00C-B62D0CC57A96}" type="slidenum">
              <a:rPr lang="en-US" smtClean="0"/>
              <a:t>‹#›</a:t>
            </a:fld>
            <a:endParaRPr lang="en-US"/>
          </a:p>
        </p:txBody>
      </p:sp>
    </p:spTree>
    <p:extLst>
      <p:ext uri="{BB962C8B-B14F-4D97-AF65-F5344CB8AC3E}">
        <p14:creationId xmlns:p14="http://schemas.microsoft.com/office/powerpoint/2010/main" val="7226173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6705" y="609601"/>
            <a:ext cx="3856037" cy="1639884"/>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56200" y="592666"/>
            <a:ext cx="5891209" cy="5198534"/>
          </a:xfrm>
        </p:spPr>
        <p:txBody>
          <a:bodyPr anchor="ct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46705" y="2249486"/>
            <a:ext cx="3856037"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589B5E9F-4CA6-4A58-909C-FDB9EEBEA834}" type="datetime1">
              <a:rPr lang="en-US" smtClean="0"/>
              <a:t>2/11/2019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698738-B369-4EC2-B00C-B62D0CC57A96}" type="slidenum">
              <a:rPr lang="en-US" smtClean="0"/>
              <a:t>‹#›</a:t>
            </a:fld>
            <a:endParaRPr lang="en-US"/>
          </a:p>
        </p:txBody>
      </p:sp>
    </p:spTree>
    <p:extLst>
      <p:ext uri="{BB962C8B-B14F-4D97-AF65-F5344CB8AC3E}">
        <p14:creationId xmlns:p14="http://schemas.microsoft.com/office/powerpoint/2010/main" val="13502799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609600"/>
            <a:ext cx="5934508" cy="1639886"/>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7380721" y="609601"/>
            <a:ext cx="3666690" cy="5181599"/>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141410" y="2249486"/>
            <a:ext cx="5934511"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BC82DBE-5F81-4278-AF38-6421D3FE30E6}" type="datetime1">
              <a:rPr lang="en-US" smtClean="0"/>
              <a:t>2/11/2019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698738-B369-4EC2-B00C-B62D0CC57A96}" type="slidenum">
              <a:rPr lang="en-US" smtClean="0"/>
              <a:t>‹#›</a:t>
            </a:fld>
            <a:endParaRPr lang="en-US"/>
          </a:p>
        </p:txBody>
      </p:sp>
    </p:spTree>
    <p:extLst>
      <p:ext uri="{BB962C8B-B14F-4D97-AF65-F5344CB8AC3E}">
        <p14:creationId xmlns:p14="http://schemas.microsoft.com/office/powerpoint/2010/main" val="14997222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2" descr="\\DROBO-FS\QuickDrops\JB\PPTX NG\Droplets\LightingOverlay.png"/>
          <p:cNvPicPr>
            <a:picLocks noChangeAspect="1" noChangeArrowheads="1"/>
          </p:cNvPicPr>
          <p:nvPr/>
        </p:nvPicPr>
        <p:blipFill>
          <a:blip r:embed="rId19">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8" name="Group 7"/>
          <p:cNvGrpSpPr/>
          <p:nvPr/>
        </p:nvGrpSpPr>
        <p:grpSpPr>
          <a:xfrm>
            <a:off x="-14288" y="0"/>
            <a:ext cx="12053888" cy="6858001"/>
            <a:chOff x="-14288" y="0"/>
            <a:chExt cx="12053888" cy="6858001"/>
          </a:xfrm>
          <a:gradFill flip="none" rotWithShape="1">
            <a:gsLst>
              <a:gs pos="0">
                <a:schemeClr val="tx2"/>
              </a:gs>
              <a:gs pos="100000">
                <a:schemeClr val="tx2">
                  <a:lumMod val="50000"/>
                </a:schemeClr>
              </a:gs>
            </a:gsLst>
            <a:lin ang="5400000" scaled="0"/>
            <a:tileRect/>
          </a:gradFill>
        </p:grpSpPr>
        <p:grpSp>
          <p:nvGrpSpPr>
            <p:cNvPr id="9" name="Group 8"/>
            <p:cNvGrpSpPr/>
            <p:nvPr/>
          </p:nvGrpSpPr>
          <p:grpSpPr>
            <a:xfrm>
              <a:off x="-14288" y="0"/>
              <a:ext cx="1220788" cy="6858001"/>
              <a:chOff x="-14288" y="0"/>
              <a:chExt cx="1220788" cy="6858001"/>
            </a:xfrm>
            <a:grp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grpSp>
        <p:grpSp>
          <p:nvGrpSpPr>
            <p:cNvPr id="10" name="Group 9"/>
            <p:cNvGrpSpPr/>
            <p:nvPr/>
          </p:nvGrpSpPr>
          <p:grpSpPr>
            <a:xfrm>
              <a:off x="11364912" y="0"/>
              <a:ext cx="674688" cy="6848476"/>
              <a:chOff x="11364912" y="0"/>
              <a:chExt cx="674688" cy="6848476"/>
            </a:xfrm>
            <a:grp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grpSp>
      </p:grpSp>
      <p:sp>
        <p:nvSpPr>
          <p:cNvPr id="2" name="Title Placeholder 1"/>
          <p:cNvSpPr>
            <a:spLocks noGrp="1"/>
          </p:cNvSpPr>
          <p:nvPr>
            <p:ph type="title"/>
          </p:nvPr>
        </p:nvSpPr>
        <p:spPr>
          <a:xfrm>
            <a:off x="1141413" y="618518"/>
            <a:ext cx="9905998" cy="1478570"/>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1141412" y="2249487"/>
            <a:ext cx="9905999" cy="3541714"/>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456921" y="5883276"/>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829C4379-1247-4EB6-9645-96795A9A0D96}" type="datetime1">
              <a:rPr lang="en-US" smtClean="0"/>
              <a:t>2/11/2019</a:t>
            </a:fld>
            <a:endParaRPr lang="en-US"/>
          </a:p>
        </p:txBody>
      </p:sp>
      <p:sp>
        <p:nvSpPr>
          <p:cNvPr id="5" name="Footer Placeholder 4"/>
          <p:cNvSpPr>
            <a:spLocks noGrp="1"/>
          </p:cNvSpPr>
          <p:nvPr>
            <p:ph type="ftr" sz="quarter" idx="3"/>
          </p:nvPr>
        </p:nvSpPr>
        <p:spPr>
          <a:xfrm>
            <a:off x="1141411" y="5883275"/>
            <a:ext cx="6239309" cy="365125"/>
          </a:xfrm>
          <a:prstGeom prst="rect">
            <a:avLst/>
          </a:prstGeom>
        </p:spPr>
        <p:txBody>
          <a:bodyPr vert="horz" lIns="91440" tIns="45720" rIns="91440" bIns="45720" rtlCol="0" anchor="ctr"/>
          <a:lstStyle>
            <a:lvl1pPr algn="l">
              <a:defRPr sz="1050" cap="all" baseline="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0276321" y="5883274"/>
            <a:ext cx="771089"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B9698738-B369-4EC2-B00C-B62D0CC57A96}" type="slidenum">
              <a:rPr lang="en-US" smtClean="0"/>
              <a:t>‹#›</a:t>
            </a:fld>
            <a:endParaRPr lang="en-US"/>
          </a:p>
        </p:txBody>
      </p:sp>
    </p:spTree>
    <p:extLst>
      <p:ext uri="{BB962C8B-B14F-4D97-AF65-F5344CB8AC3E}">
        <p14:creationId xmlns:p14="http://schemas.microsoft.com/office/powerpoint/2010/main" val="2999359266"/>
      </p:ext>
    </p:extLst>
  </p:cSld>
  <p:clrMap bg1="dk1" tx1="lt1" bg2="dk2" tx2="lt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Lst>
  <p:hf hdr="0" ftr="0" dt="0"/>
  <p:txStyles>
    <p:title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pcrduino.com/workshops/"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1.jpg"/><Relationship Id="rId4" Type="http://schemas.microsoft.com/office/2007/relationships/hdphoto" Target="../media/hdphoto2.wdp"/></Relationships>
</file>

<file path=ppt/slides/_rels/slide24.xml.rels><?xml version="1.0" encoding="UTF-8" standalone="yes"?>
<Relationships xmlns="http://schemas.openxmlformats.org/package/2006/relationships"><Relationship Id="rId3" Type="http://schemas.openxmlformats.org/officeDocument/2006/relationships/hyperlink" Target="https://online.simmons.edu/behavior-analysis/faculty/profile/kylan-turner/"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hyperlink" Target="http://www.pcrduino.com/wp-content/uploads/about/Kylan_Turner_Georgian05.pdf" TargetMode="Externa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14.jpeg"/><Relationship Id="rId5" Type="http://schemas.microsoft.com/office/2007/relationships/hdphoto" Target="../media/hdphoto3.wdp"/><Relationship Id="rId4" Type="http://schemas.openxmlformats.org/officeDocument/2006/relationships/image" Target="../media/image13.png"/></Relationships>
</file>

<file path=ppt/slides/_rels/slide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www.pcrduino.com/workshops/"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hyperlink" Target="http://www.pcrduino.com/resources/"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hyperlink" Target="http://www.pcrduino.com/wp-content/uploads/Workshops/sensor%20comparison.xlsx" TargetMode="Externa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3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9.png"/><Relationship Id="rId7" Type="http://schemas.openxmlformats.org/officeDocument/2006/relationships/hyperlink" Target="https://youtu.be/cjrybua2zKU"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hyperlink" Target="https://youtu.be/cWlK8lbHUCA" TargetMode="External"/><Relationship Id="rId5" Type="http://schemas.openxmlformats.org/officeDocument/2006/relationships/hyperlink" Target="https://youtu.be/iv5yEhsUt94?t=4" TargetMode="External"/><Relationship Id="rId4" Type="http://schemas.microsoft.com/office/2007/relationships/hdphoto" Target="../media/hdphoto4.wdp"/><Relationship Id="rId9" Type="http://schemas.microsoft.com/office/2007/relationships/hdphoto" Target="../media/hdphoto5.wdp"/></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13.png"/></Relationships>
</file>

<file path=ppt/slides/_rels/slide3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24.jpeg"/><Relationship Id="rId4" Type="http://schemas.openxmlformats.org/officeDocument/2006/relationships/image" Target="../media/image23.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26.png"/><Relationship Id="rId4" Type="http://schemas.openxmlformats.org/officeDocument/2006/relationships/hyperlink" Target="http://www.freetronics.com"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hyperlink" Target="https://pattonrobotics.com/products/patton-robotics-teensy-motherboard-kit" TargetMode="External"/><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hyperlink" Target="https://pattonrobotics.com/products/teensy-3-2" TargetMode="External"/><Relationship Id="rId5" Type="http://schemas.openxmlformats.org/officeDocument/2006/relationships/image" Target="../media/image28.png"/><Relationship Id="rId4" Type="http://schemas.microsoft.com/office/2007/relationships/hdphoto" Target="../media/hdphoto7.wdp"/></Relationships>
</file>

<file path=ppt/slides/_rels/slide47.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1.jpe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microsoft.com/office/2007/relationships/hdphoto" Target="../media/hdphoto9.wdp"/><Relationship Id="rId5" Type="http://schemas.openxmlformats.org/officeDocument/2006/relationships/image" Target="../media/image30.png"/><Relationship Id="rId4" Type="http://schemas.microsoft.com/office/2007/relationships/hdphoto" Target="../media/hdphoto8.wdp"/></Relationships>
</file>

<file path=ppt/slides/_rels/slide4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34.jpeg"/><Relationship Id="rId4" Type="http://schemas.openxmlformats.org/officeDocument/2006/relationships/image" Target="../media/image33.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35.png"/><Relationship Id="rId1" Type="http://schemas.openxmlformats.org/officeDocument/2006/relationships/slideLayout" Target="../slideLayouts/slideLayout2.xml"/><Relationship Id="rId5" Type="http://schemas.microsoft.com/office/2007/relationships/hdphoto" Target="../media/hdphoto11.wdp"/><Relationship Id="rId4" Type="http://schemas.openxmlformats.org/officeDocument/2006/relationships/image" Target="../media/image36.png"/></Relationships>
</file>

<file path=ppt/slides/_rels/slide51.xml.rels><?xml version="1.0" encoding="UTF-8" standalone="yes"?>
<Relationships xmlns="http://schemas.openxmlformats.org/package/2006/relationships"><Relationship Id="rId3" Type="http://schemas.openxmlformats.org/officeDocument/2006/relationships/image" Target="../media/image37.gif"/><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8.gif"/><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8.gif"/><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37.gif"/></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59.xml.rels><?xml version="1.0" encoding="UTF-8" standalone="yes"?>
<Relationships xmlns="http://schemas.openxmlformats.org/package/2006/relationships"><Relationship Id="rId3" Type="http://schemas.openxmlformats.org/officeDocument/2006/relationships/hyperlink" Target="https://www.youtube.com/watch?v=1uZ1uDm9kYQ" TargetMode="External"/><Relationship Id="rId2" Type="http://schemas.openxmlformats.org/officeDocument/2006/relationships/notesSlide" Target="../notesSlides/notesSlide44.xml"/><Relationship Id="rId1" Type="http://schemas.openxmlformats.org/officeDocument/2006/relationships/slideLayout" Target="../slideLayouts/slideLayout2.xml"/><Relationship Id="rId5" Type="http://schemas.openxmlformats.org/officeDocument/2006/relationships/image" Target="../media/image42.jpeg"/><Relationship Id="rId4" Type="http://schemas.openxmlformats.org/officeDocument/2006/relationships/image" Target="../media/image41.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8" Type="http://schemas.openxmlformats.org/officeDocument/2006/relationships/hyperlink" Target="https://youtu.be/ztrL0UDUxrM" TargetMode="External"/><Relationship Id="rId3" Type="http://schemas.openxmlformats.org/officeDocument/2006/relationships/hyperlink" Target="https://youtu.be/8q33-5_dZc0?t=100" TargetMode="External"/><Relationship Id="rId7" Type="http://schemas.openxmlformats.org/officeDocument/2006/relationships/hyperlink" Target="https://youtu.be/-LBTJ4MI5DY" TargetMode="External"/><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hyperlink" Target="https://youtu.be/Vf-b2mwbh-Y?t=51" TargetMode="External"/><Relationship Id="rId5" Type="http://schemas.openxmlformats.org/officeDocument/2006/relationships/hyperlink" Target="https://youtu.be/ka_jA8xFW-s?t=6" TargetMode="External"/><Relationship Id="rId4" Type="http://schemas.openxmlformats.org/officeDocument/2006/relationships/hyperlink" Target="https://youtu.be/6qklIV3SK_4" TargetMode="External"/></Relationships>
</file>

<file path=ppt/slides/_rels/slide67.xml.rels><?xml version="1.0" encoding="UTF-8" standalone="yes"?>
<Relationships xmlns="http://schemas.openxmlformats.org/package/2006/relationships"><Relationship Id="rId3" Type="http://schemas.openxmlformats.org/officeDocument/2006/relationships/hyperlink" Target="http://www.pcrduino.com/resources/#curriculum" TargetMode="External"/><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48.jpeg"/><Relationship Id="rId7" Type="http://schemas.openxmlformats.org/officeDocument/2006/relationships/image" Target="../media/image51.jpeg"/><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image" Target="../media/image50.jpeg"/><Relationship Id="rId5" Type="http://schemas.microsoft.com/office/2007/relationships/hdphoto" Target="../media/hdphoto12.wdp"/><Relationship Id="rId4" Type="http://schemas.openxmlformats.org/officeDocument/2006/relationships/image" Target="../media/image49.png"/></Relationships>
</file>

<file path=ppt/slides/_rels/slide72.xml.rels><?xml version="1.0" encoding="UTF-8" standalone="yes"?>
<Relationships xmlns="http://schemas.openxmlformats.org/package/2006/relationships"><Relationship Id="rId2" Type="http://schemas.openxmlformats.org/officeDocument/2006/relationships/hyperlink" Target="https://www.youtube.com/watch?v=1uZ1uDm9kYQ&amp;list=UU18PG4C1AbRXNfd4lcFGUaw" TargetMode="Externa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hyperlink" Target="https://youtu.be/5OiBJ2UivAs?t=81" TargetMode="External"/><Relationship Id="rId2" Type="http://schemas.openxmlformats.org/officeDocument/2006/relationships/hyperlink" Target="https://youtu.be/-NCrX8kMbrw?t=45" TargetMode="External"/><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image" Target="../media/image52.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8" Type="http://schemas.openxmlformats.org/officeDocument/2006/relationships/hyperlink" Target="https://youtu.be/ztrL0UDUxrM" TargetMode="External"/><Relationship Id="rId3" Type="http://schemas.openxmlformats.org/officeDocument/2006/relationships/hyperlink" Target="https://youtu.be/8q33-5_dZc0?t=100" TargetMode="External"/><Relationship Id="rId7" Type="http://schemas.openxmlformats.org/officeDocument/2006/relationships/hyperlink" Target="https://youtu.be/-LBTJ4MI5DY" TargetMode="External"/><Relationship Id="rId2" Type="http://schemas.openxmlformats.org/officeDocument/2006/relationships/notesSlide" Target="../notesSlides/notesSlide58.xml"/><Relationship Id="rId1" Type="http://schemas.openxmlformats.org/officeDocument/2006/relationships/slideLayout" Target="../slideLayouts/slideLayout2.xml"/><Relationship Id="rId6" Type="http://schemas.openxmlformats.org/officeDocument/2006/relationships/hyperlink" Target="https://youtu.be/Vf-b2mwbh-Y?t=51" TargetMode="External"/><Relationship Id="rId5" Type="http://schemas.openxmlformats.org/officeDocument/2006/relationships/hyperlink" Target="https://youtu.be/ka_jA8xFW-s?t=6" TargetMode="External"/><Relationship Id="rId4" Type="http://schemas.openxmlformats.org/officeDocument/2006/relationships/hyperlink" Target="https://youtu.be/6qklIV3SK_4" TargetMode="External"/></Relationships>
</file>

<file path=ppt/slides/_rels/slide84.xml.rels><?xml version="1.0" encoding="UTF-8" standalone="yes"?>
<Relationships xmlns="http://schemas.openxmlformats.org/package/2006/relationships"><Relationship Id="rId3" Type="http://schemas.openxmlformats.org/officeDocument/2006/relationships/hyperlink" Target="http://www.pcrduino.com/resources/#curriculum" TargetMode="External"/><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48.jpeg"/><Relationship Id="rId7" Type="http://schemas.openxmlformats.org/officeDocument/2006/relationships/image" Target="../media/image51.jpeg"/><Relationship Id="rId2" Type="http://schemas.openxmlformats.org/officeDocument/2006/relationships/notesSlide" Target="../notesSlides/notesSlide63.xml"/><Relationship Id="rId1" Type="http://schemas.openxmlformats.org/officeDocument/2006/relationships/slideLayout" Target="../slideLayouts/slideLayout2.xml"/><Relationship Id="rId6" Type="http://schemas.openxmlformats.org/officeDocument/2006/relationships/image" Target="../media/image50.jpeg"/><Relationship Id="rId5" Type="http://schemas.microsoft.com/office/2007/relationships/hdphoto" Target="../media/hdphoto12.wdp"/><Relationship Id="rId4" Type="http://schemas.openxmlformats.org/officeDocument/2006/relationships/image" Target="../media/image49.png"/></Relationships>
</file>

<file path=ppt/slides/_rels/slide89.xml.rels><?xml version="1.0" encoding="UTF-8" standalone="yes"?>
<Relationships xmlns="http://schemas.openxmlformats.org/package/2006/relationships"><Relationship Id="rId2" Type="http://schemas.openxmlformats.org/officeDocument/2006/relationships/hyperlink" Target="https://www.youtube.com/watch?v=1uZ1uDm9kYQ&amp;list=UU18PG4C1AbRXNfd4lcFGUaw"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hyperlink" Target="https://youtu.be/5OiBJ2UivAs?t=81" TargetMode="External"/><Relationship Id="rId2" Type="http://schemas.openxmlformats.org/officeDocument/2006/relationships/hyperlink" Target="https://youtu.be/-NCrX8kMbrw?t=45" TargetMode="External"/><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image" Target="../media/image52.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eg"/><Relationship Id="rId1" Type="http://schemas.openxmlformats.org/officeDocument/2006/relationships/slideLayout" Target="../slideLayouts/slideLayout2.xml"/><Relationship Id="rId4" Type="http://schemas.microsoft.com/office/2007/relationships/hdphoto" Target="../media/hdphoto13.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189314" y="720191"/>
            <a:ext cx="8877892" cy="3002144"/>
          </a:xfrm>
        </p:spPr>
        <p:txBody>
          <a:bodyPr>
            <a:normAutofit/>
          </a:bodyPr>
          <a:lstStyle/>
          <a:p>
            <a:r>
              <a:rPr lang="en-US" dirty="0" smtClean="0"/>
              <a:t>Best </a:t>
            </a:r>
            <a:r>
              <a:rPr lang="en-US" dirty="0"/>
              <a:t>Practices for Building an Innovative and Cost-Effective Robotics Program - 17 Years of Trial-and-Error</a:t>
            </a:r>
          </a:p>
        </p:txBody>
      </p:sp>
      <p:sp>
        <p:nvSpPr>
          <p:cNvPr id="3" name="Subtitle 2"/>
          <p:cNvSpPr>
            <a:spLocks noGrp="1"/>
          </p:cNvSpPr>
          <p:nvPr>
            <p:ph type="subTitle" idx="1"/>
          </p:nvPr>
        </p:nvSpPr>
        <p:spPr>
          <a:xfrm>
            <a:off x="2232472" y="4054207"/>
            <a:ext cx="8791575" cy="2538411"/>
          </a:xfrm>
        </p:spPr>
        <p:txBody>
          <a:bodyPr>
            <a:normAutofit lnSpcReduction="10000"/>
          </a:bodyPr>
          <a:lstStyle/>
          <a:p>
            <a:pPr>
              <a:spcBef>
                <a:spcPts val="600"/>
              </a:spcBef>
            </a:pPr>
            <a:r>
              <a:rPr lang="en-US" sz="3200" dirty="0" smtClean="0">
                <a:solidFill>
                  <a:schemeClr val="bg2">
                    <a:lumMod val="50000"/>
                    <a:lumOff val="50000"/>
                  </a:schemeClr>
                </a:solidFill>
              </a:rPr>
              <a:t>Chris </a:t>
            </a:r>
            <a:r>
              <a:rPr lang="en-US" sz="3200" dirty="0" err="1" smtClean="0">
                <a:solidFill>
                  <a:schemeClr val="bg2">
                    <a:lumMod val="50000"/>
                    <a:lumOff val="50000"/>
                  </a:schemeClr>
                </a:solidFill>
              </a:rPr>
              <a:t>d.</a:t>
            </a:r>
            <a:r>
              <a:rPr lang="en-US" sz="3200" dirty="0" smtClean="0">
                <a:solidFill>
                  <a:schemeClr val="bg2">
                    <a:lumMod val="50000"/>
                    <a:lumOff val="50000"/>
                  </a:schemeClr>
                </a:solidFill>
              </a:rPr>
              <a:t> Odom, George School</a:t>
            </a:r>
          </a:p>
          <a:p>
            <a:pPr>
              <a:spcBef>
                <a:spcPts val="600"/>
              </a:spcBef>
            </a:pPr>
            <a:r>
              <a:rPr lang="en-US" sz="3200" dirty="0" smtClean="0">
                <a:solidFill>
                  <a:schemeClr val="bg2">
                    <a:lumMod val="50000"/>
                    <a:lumOff val="50000"/>
                  </a:schemeClr>
                </a:solidFill>
              </a:rPr>
              <a:t>ADVIS technology/innovation retreat @ </a:t>
            </a:r>
            <a:r>
              <a:rPr lang="en-US" sz="3200" dirty="0" err="1" smtClean="0">
                <a:solidFill>
                  <a:schemeClr val="bg2">
                    <a:lumMod val="50000"/>
                    <a:lumOff val="50000"/>
                  </a:schemeClr>
                </a:solidFill>
              </a:rPr>
              <a:t>Archmere</a:t>
            </a:r>
            <a:r>
              <a:rPr lang="en-US" sz="3200" dirty="0" smtClean="0">
                <a:solidFill>
                  <a:schemeClr val="bg2">
                    <a:lumMod val="50000"/>
                    <a:lumOff val="50000"/>
                  </a:schemeClr>
                </a:solidFill>
              </a:rPr>
              <a:t> academy</a:t>
            </a:r>
          </a:p>
          <a:p>
            <a:pPr>
              <a:spcBef>
                <a:spcPts val="600"/>
              </a:spcBef>
            </a:pPr>
            <a:r>
              <a:rPr lang="en-US" sz="3200" dirty="0" smtClean="0">
                <a:solidFill>
                  <a:schemeClr val="bg2">
                    <a:lumMod val="50000"/>
                    <a:lumOff val="50000"/>
                  </a:schemeClr>
                </a:solidFill>
              </a:rPr>
              <a:t>2.11.19</a:t>
            </a:r>
          </a:p>
        </p:txBody>
      </p:sp>
      <p:sp>
        <p:nvSpPr>
          <p:cNvPr id="4" name="Slide Number Placeholder 3"/>
          <p:cNvSpPr>
            <a:spLocks noGrp="1"/>
          </p:cNvSpPr>
          <p:nvPr>
            <p:ph type="sldNum" sz="quarter" idx="12"/>
          </p:nvPr>
        </p:nvSpPr>
        <p:spPr>
          <a:xfrm>
            <a:off x="11420911" y="6227494"/>
            <a:ext cx="771089" cy="365125"/>
          </a:xfrm>
        </p:spPr>
        <p:txBody>
          <a:bodyPr/>
          <a:lstStyle/>
          <a:p>
            <a:fld id="{B9698738-B369-4EC2-B00C-B62D0CC57A96}" type="slidenum">
              <a:rPr lang="en-US" smtClean="0"/>
              <a:t>1</a:t>
            </a:fld>
            <a:endParaRPr lang="en-US"/>
          </a:p>
        </p:txBody>
      </p:sp>
      <p:sp>
        <p:nvSpPr>
          <p:cNvPr id="5" name="Subtitle 2"/>
          <p:cNvSpPr txBox="1">
            <a:spLocks/>
          </p:cNvSpPr>
          <p:nvPr/>
        </p:nvSpPr>
        <p:spPr>
          <a:xfrm>
            <a:off x="7299016" y="6227494"/>
            <a:ext cx="4892984" cy="523009"/>
          </a:xfrm>
          <a:prstGeom prst="rect">
            <a:avLst/>
          </a:prstGeom>
        </p:spPr>
        <p:txBody>
          <a:bodyPr vert="horz" lIns="91440" tIns="45720" rIns="91440" bIns="45720" rtlCol="0">
            <a:noAutofit/>
          </a:bodyPr>
          <a:lstStyle>
            <a:lvl1pPr marL="0" indent="0" algn="l" defTabSz="914400" rtl="0" eaLnBrk="1" latinLnBrk="0" hangingPunct="1">
              <a:lnSpc>
                <a:spcPct val="120000"/>
              </a:lnSpc>
              <a:spcBef>
                <a:spcPts val="1000"/>
              </a:spcBef>
              <a:buSzPct val="125000"/>
              <a:buFont typeface="Arial" panose="020B0604020202020204" pitchFamily="34" charset="0"/>
              <a:buNone/>
              <a:defRPr sz="2000" kern="1200" cap="all" baseline="0">
                <a:solidFill>
                  <a:schemeClr val="tx2"/>
                </a:solidFill>
                <a:latin typeface="+mn-lt"/>
                <a:ea typeface="+mn-ea"/>
                <a:cs typeface="+mn-cs"/>
              </a:defRPr>
            </a:lvl1pPr>
            <a:lvl2pPr marL="457200" indent="0" algn="ctr" defTabSz="914400" rtl="0" eaLnBrk="1" latinLnBrk="0" hangingPunct="1">
              <a:lnSpc>
                <a:spcPct val="120000"/>
              </a:lnSpc>
              <a:spcBef>
                <a:spcPts val="500"/>
              </a:spcBef>
              <a:buSzPct val="125000"/>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20000"/>
              </a:lnSpc>
              <a:spcBef>
                <a:spcPts val="500"/>
              </a:spcBef>
              <a:buSzPct val="125000"/>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20000"/>
              </a:lnSpc>
              <a:spcBef>
                <a:spcPts val="500"/>
              </a:spcBef>
              <a:buSzPct val="125000"/>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20000"/>
              </a:lnSpc>
              <a:spcBef>
                <a:spcPts val="500"/>
              </a:spcBef>
              <a:buSzPct val="125000"/>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120000"/>
              </a:lnSpc>
              <a:spcBef>
                <a:spcPts val="500"/>
              </a:spcBef>
              <a:buSzPct val="125000"/>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120000"/>
              </a:lnSpc>
              <a:spcBef>
                <a:spcPts val="500"/>
              </a:spcBef>
              <a:buSzPct val="125000"/>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120000"/>
              </a:lnSpc>
              <a:spcBef>
                <a:spcPts val="500"/>
              </a:spcBef>
              <a:buSzPct val="125000"/>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120000"/>
              </a:lnSpc>
              <a:spcBef>
                <a:spcPts val="500"/>
              </a:spcBef>
              <a:buSzPct val="125000"/>
              <a:buFont typeface="Arial" panose="020B0604020202020204" pitchFamily="34" charset="0"/>
              <a:buNone/>
              <a:defRPr sz="1600" kern="1200">
                <a:solidFill>
                  <a:schemeClr val="tx1"/>
                </a:solidFill>
                <a:latin typeface="+mn-lt"/>
                <a:ea typeface="+mn-ea"/>
                <a:cs typeface="+mn-cs"/>
              </a:defRPr>
            </a:lvl9pPr>
          </a:lstStyle>
          <a:p>
            <a:pPr algn="ctr">
              <a:lnSpc>
                <a:spcPct val="100000"/>
              </a:lnSpc>
              <a:spcBef>
                <a:spcPts val="600"/>
              </a:spcBef>
            </a:pPr>
            <a:r>
              <a:rPr lang="en-US" sz="2400" cap="none" dirty="0" smtClean="0">
                <a:solidFill>
                  <a:srgbClr val="FFFF00"/>
                </a:solidFill>
                <a:hlinkClick r:id="rId3"/>
              </a:rPr>
              <a:t>www.pcrduino.com/workshops/</a:t>
            </a:r>
            <a:endParaRPr lang="en-US" sz="2400" cap="none" dirty="0" smtClean="0">
              <a:solidFill>
                <a:srgbClr val="FFFF00"/>
              </a:solidFill>
            </a:endParaRPr>
          </a:p>
        </p:txBody>
      </p:sp>
    </p:spTree>
    <p:extLst>
      <p:ext uri="{BB962C8B-B14F-4D97-AF65-F5344CB8AC3E}">
        <p14:creationId xmlns:p14="http://schemas.microsoft.com/office/powerpoint/2010/main" val="58654508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6484" y="0"/>
            <a:ext cx="10684042" cy="1478570"/>
          </a:xfrm>
        </p:spPr>
        <p:txBody>
          <a:bodyPr/>
          <a:lstStyle/>
          <a:p>
            <a:r>
              <a:rPr lang="en-US" dirty="0"/>
              <a:t>Coding </a:t>
            </a:r>
            <a:r>
              <a:rPr lang="en-US" dirty="0" smtClean="0"/>
              <a:t>Process for the Embedded Controller</a:t>
            </a:r>
            <a:endParaRPr lang="en-US" dirty="0"/>
          </a:p>
        </p:txBody>
      </p:sp>
      <p:sp>
        <p:nvSpPr>
          <p:cNvPr id="3" name="Content Placeholder 2"/>
          <p:cNvSpPr>
            <a:spLocks noGrp="1"/>
          </p:cNvSpPr>
          <p:nvPr>
            <p:ph idx="1"/>
          </p:nvPr>
        </p:nvSpPr>
        <p:spPr>
          <a:xfrm>
            <a:off x="1102504" y="1277402"/>
            <a:ext cx="7704631" cy="5068534"/>
          </a:xfrm>
        </p:spPr>
        <p:txBody>
          <a:bodyPr>
            <a:normAutofit fontScale="92500"/>
          </a:bodyPr>
          <a:lstStyle/>
          <a:p>
            <a:r>
              <a:rPr lang="en-US" sz="3000" dirty="0" smtClean="0"/>
              <a:t>Code is written on the desktop/laptop computer using an IDE, such as Arduino.  To appeal to the artist in each of us, Arduino calls computer programs “sketches”.</a:t>
            </a:r>
          </a:p>
          <a:p>
            <a:r>
              <a:rPr lang="en-US" sz="3000" dirty="0" smtClean="0"/>
              <a:t>The language can vary, but is often C-based.  (Arduino C, e.g.)</a:t>
            </a:r>
          </a:p>
          <a:p>
            <a:r>
              <a:rPr lang="en-US" sz="3000" dirty="0" smtClean="0"/>
              <a:t>The code is compiled by the computer (via the IDE).  Because the </a:t>
            </a:r>
            <a:r>
              <a:rPr lang="en-US" sz="3000" i="1" dirty="0" smtClean="0"/>
              <a:t>computer</a:t>
            </a:r>
            <a:r>
              <a:rPr lang="en-US" sz="3000" dirty="0" smtClean="0"/>
              <a:t> does the compiling, the robot brain can be small, fast, and inexpensive.</a:t>
            </a:r>
          </a:p>
        </p:txBody>
      </p:sp>
      <p:sp>
        <p:nvSpPr>
          <p:cNvPr id="4" name="Slide Number Placeholder 3"/>
          <p:cNvSpPr>
            <a:spLocks noGrp="1"/>
          </p:cNvSpPr>
          <p:nvPr>
            <p:ph type="sldNum" sz="quarter" idx="12"/>
          </p:nvPr>
        </p:nvSpPr>
        <p:spPr/>
        <p:txBody>
          <a:bodyPr/>
          <a:lstStyle/>
          <a:p>
            <a:fld id="{B9698738-B369-4EC2-B00C-B62D0CC57A96}" type="slidenum">
              <a:rPr lang="en-US" smtClean="0"/>
              <a:t>10</a:t>
            </a:fld>
            <a:endParaRPr lang="en-US"/>
          </a:p>
        </p:txBody>
      </p:sp>
      <p:grpSp>
        <p:nvGrpSpPr>
          <p:cNvPr id="5" name="Group 4"/>
          <p:cNvGrpSpPr/>
          <p:nvPr/>
        </p:nvGrpSpPr>
        <p:grpSpPr>
          <a:xfrm>
            <a:off x="8925515" y="3657862"/>
            <a:ext cx="2930499" cy="2261934"/>
            <a:chOff x="0" y="0"/>
            <a:chExt cx="1532890" cy="1280160"/>
          </a:xfrm>
        </p:grpSpPr>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l="10259" r="5885" b="6604"/>
            <a:stretch/>
          </p:blipFill>
          <p:spPr bwMode="auto">
            <a:xfrm>
              <a:off x="0" y="0"/>
              <a:ext cx="1532890" cy="1280160"/>
            </a:xfrm>
            <a:prstGeom prst="rect">
              <a:avLst/>
            </a:prstGeom>
            <a:ln>
              <a:noFill/>
            </a:ln>
            <a:effectLst>
              <a:outerShdw blurRad="190500" algn="tl" rotWithShape="0">
                <a:srgbClr val="000000">
                  <a:alpha val="70000"/>
                </a:srgbClr>
              </a:outerShdw>
            </a:effectLst>
            <a:extLst>
              <a:ext uri="{53640926-AAD7-44D8-BBD7-CCE9431645EC}">
                <a14:shadowObscured xmlns:a14="http://schemas.microsoft.com/office/drawing/2010/main"/>
              </a:ext>
            </a:extLst>
          </p:spPr>
        </p:pic>
        <p:sp>
          <p:nvSpPr>
            <p:cNvPr id="7" name="Right Arrow 6"/>
            <p:cNvSpPr/>
            <p:nvPr/>
          </p:nvSpPr>
          <p:spPr>
            <a:xfrm rot="9471130">
              <a:off x="1043796" y="465827"/>
              <a:ext cx="412750" cy="170180"/>
            </a:xfrm>
            <a:prstGeom prst="rightArrow">
              <a:avLst/>
            </a:prstGeom>
            <a:solidFill>
              <a:srgbClr val="FFFF00"/>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pic>
        <p:nvPicPr>
          <p:cNvPr id="8" name="Picture 7"/>
          <p:cNvPicPr/>
          <p:nvPr/>
        </p:nvPicPr>
        <p:blipFill rotWithShape="1">
          <a:blip r:embed="rId3" cstate="print">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t="8018" b="25001"/>
          <a:stretch/>
        </p:blipFill>
        <p:spPr bwMode="auto">
          <a:xfrm>
            <a:off x="8925515" y="1478569"/>
            <a:ext cx="2930499" cy="1944361"/>
          </a:xfrm>
          <a:prstGeom prst="rect">
            <a:avLst/>
          </a:prstGeom>
          <a:ln>
            <a:noFill/>
          </a:ln>
          <a:effectLst>
            <a:outerShdw blurRad="190500" algn="tl" rotWithShape="0">
              <a:srgbClr val="000000">
                <a:alpha val="70000"/>
              </a:srgbClr>
            </a:out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145492490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3" y="0"/>
            <a:ext cx="9905998" cy="1378424"/>
          </a:xfrm>
        </p:spPr>
        <p:txBody>
          <a:bodyPr/>
          <a:lstStyle/>
          <a:p>
            <a:r>
              <a:rPr lang="en-US" dirty="0" smtClean="0"/>
              <a:t>Code Tutorial: </a:t>
            </a:r>
            <a:r>
              <a:rPr lang="en-US" dirty="0" smtClean="0">
                <a:solidFill>
                  <a:srgbClr val="FFFF00"/>
                </a:solidFill>
              </a:rPr>
              <a:t>Hello World</a:t>
            </a:r>
            <a:endParaRPr lang="en-US" dirty="0">
              <a:solidFill>
                <a:srgbClr val="FFFF00"/>
              </a:solidFill>
            </a:endParaRPr>
          </a:p>
        </p:txBody>
      </p:sp>
      <p:sp>
        <p:nvSpPr>
          <p:cNvPr id="3" name="Content Placeholder 2"/>
          <p:cNvSpPr>
            <a:spLocks noGrp="1"/>
          </p:cNvSpPr>
          <p:nvPr>
            <p:ph idx="1"/>
          </p:nvPr>
        </p:nvSpPr>
        <p:spPr>
          <a:xfrm>
            <a:off x="827315" y="1219201"/>
            <a:ext cx="10972800" cy="5335191"/>
          </a:xfrm>
        </p:spPr>
        <p:txBody>
          <a:bodyPr>
            <a:noAutofit/>
          </a:bodyPr>
          <a:lstStyle/>
          <a:p>
            <a:pPr marL="0" indent="0">
              <a:lnSpc>
                <a:spcPct val="100000"/>
              </a:lnSpc>
              <a:spcBef>
                <a:spcPts val="0"/>
              </a:spcBef>
              <a:buNone/>
            </a:pPr>
            <a:r>
              <a:rPr lang="en-US" dirty="0">
                <a:latin typeface="Courier New" panose="02070309020205020404" pitchFamily="49" charset="0"/>
                <a:cs typeface="Courier New" panose="02070309020205020404" pitchFamily="49" charset="0"/>
              </a:rPr>
              <a:t>// </a:t>
            </a:r>
            <a:r>
              <a:rPr lang="en-US" dirty="0" err="1">
                <a:latin typeface="Courier New" panose="02070309020205020404" pitchFamily="49" charset="0"/>
                <a:cs typeface="Courier New" panose="02070309020205020404" pitchFamily="49" charset="0"/>
              </a:rPr>
              <a:t>hello.ino</a:t>
            </a:r>
            <a:endParaRPr lang="en-US" dirty="0">
              <a:latin typeface="Courier New" panose="02070309020205020404" pitchFamily="49" charset="0"/>
              <a:cs typeface="Courier New" panose="02070309020205020404" pitchFamily="49" charset="0"/>
            </a:endParaRPr>
          </a:p>
          <a:p>
            <a:pPr marL="0" indent="0">
              <a:lnSpc>
                <a:spcPct val="100000"/>
              </a:lnSpc>
              <a:spcBef>
                <a:spcPts val="0"/>
              </a:spcBef>
              <a:buNone/>
            </a:pPr>
            <a:r>
              <a:rPr lang="en-US" dirty="0">
                <a:latin typeface="Courier New" panose="02070309020205020404" pitchFamily="49" charset="0"/>
                <a:cs typeface="Courier New" panose="02070309020205020404" pitchFamily="49" charset="0"/>
              </a:rPr>
              <a:t>// by </a:t>
            </a:r>
            <a:r>
              <a:rPr lang="en-US" dirty="0" err="1">
                <a:latin typeface="Courier New" panose="02070309020205020404" pitchFamily="49" charset="0"/>
                <a:cs typeface="Courier New" panose="02070309020205020404" pitchFamily="49" charset="0"/>
              </a:rPr>
              <a:t>c.d.odom</a:t>
            </a:r>
            <a:r>
              <a:rPr lang="en-US" dirty="0">
                <a:latin typeface="Courier New" panose="02070309020205020404" pitchFamily="49" charset="0"/>
                <a:cs typeface="Courier New" panose="02070309020205020404" pitchFamily="49" charset="0"/>
              </a:rPr>
              <a:t> on 5.4.18</a:t>
            </a:r>
          </a:p>
          <a:p>
            <a:pPr marL="0" indent="0">
              <a:lnSpc>
                <a:spcPct val="100000"/>
              </a:lnSpc>
              <a:spcBef>
                <a:spcPts val="0"/>
              </a:spcBef>
              <a:buNone/>
            </a:pPr>
            <a:endParaRPr lang="en-US" dirty="0">
              <a:latin typeface="Courier New" panose="02070309020205020404" pitchFamily="49" charset="0"/>
              <a:cs typeface="Courier New" panose="02070309020205020404" pitchFamily="49" charset="0"/>
            </a:endParaRPr>
          </a:p>
          <a:p>
            <a:pPr marL="0" indent="0">
              <a:lnSpc>
                <a:spcPct val="100000"/>
              </a:lnSpc>
              <a:spcBef>
                <a:spcPts val="0"/>
              </a:spcBef>
              <a:buNone/>
            </a:pPr>
            <a:r>
              <a:rPr lang="en-US" dirty="0">
                <a:latin typeface="Courier New" panose="02070309020205020404" pitchFamily="49" charset="0"/>
                <a:cs typeface="Courier New" panose="02070309020205020404" pitchFamily="49" charset="0"/>
              </a:rPr>
              <a:t>void setup() {</a:t>
            </a:r>
          </a:p>
          <a:p>
            <a:pPr marL="0" indent="0">
              <a:lnSpc>
                <a:spcPct val="100000"/>
              </a:lnSpc>
              <a:spcBef>
                <a:spcPts val="0"/>
              </a:spcBef>
              <a:buNone/>
            </a:pPr>
            <a:r>
              <a:rPr lang="en-US" dirty="0">
                <a:latin typeface="Courier New" panose="02070309020205020404" pitchFamily="49" charset="0"/>
                <a:cs typeface="Courier New" panose="02070309020205020404" pitchFamily="49" charset="0"/>
              </a:rPr>
              <a:t>  // put your setup code here, to run once:</a:t>
            </a:r>
          </a:p>
          <a:p>
            <a:pPr marL="0" indent="0">
              <a:lnSpc>
                <a:spcPct val="100000"/>
              </a:lnSpc>
              <a:spcBef>
                <a:spcPts val="0"/>
              </a:spcBef>
              <a:buNone/>
            </a:pPr>
            <a:r>
              <a:rPr lang="en-US" dirty="0">
                <a:latin typeface="Courier New" panose="02070309020205020404" pitchFamily="49" charset="0"/>
                <a:cs typeface="Courier New" panose="02070309020205020404" pitchFamily="49" charset="0"/>
              </a:rPr>
              <a:t>  </a:t>
            </a:r>
            <a:r>
              <a:rPr lang="en-US" b="1" dirty="0" err="1">
                <a:latin typeface="Courier New" panose="02070309020205020404" pitchFamily="49" charset="0"/>
                <a:cs typeface="Courier New" panose="02070309020205020404" pitchFamily="49" charset="0"/>
              </a:rPr>
              <a:t>Serial.begin</a:t>
            </a:r>
            <a:r>
              <a:rPr lang="en-US" b="1" dirty="0">
                <a:latin typeface="Courier New" panose="02070309020205020404" pitchFamily="49" charset="0"/>
                <a:cs typeface="Courier New" panose="02070309020205020404" pitchFamily="49" charset="0"/>
              </a:rPr>
              <a:t>(9600);</a:t>
            </a:r>
            <a:r>
              <a:rPr lang="en-US" dirty="0">
                <a:latin typeface="Courier New" panose="02070309020205020404" pitchFamily="49" charset="0"/>
                <a:cs typeface="Courier New" panose="02070309020205020404" pitchFamily="49" charset="0"/>
              </a:rPr>
              <a:t>  // set </a:t>
            </a:r>
            <a:r>
              <a:rPr lang="en-US" dirty="0" smtClean="0">
                <a:latin typeface="Courier New" panose="02070309020205020404" pitchFamily="49" charset="0"/>
                <a:cs typeface="Courier New" panose="02070309020205020404" pitchFamily="49" charset="0"/>
              </a:rPr>
              <a:t>baud </a:t>
            </a:r>
            <a:r>
              <a:rPr lang="en-US" dirty="0">
                <a:latin typeface="Courier New" panose="02070309020205020404" pitchFamily="49" charset="0"/>
                <a:cs typeface="Courier New" panose="02070309020205020404" pitchFamily="49" charset="0"/>
              </a:rPr>
              <a:t>rate for </a:t>
            </a:r>
            <a:r>
              <a:rPr lang="en-US" dirty="0" smtClean="0">
                <a:latin typeface="Courier New" panose="02070309020205020404" pitchFamily="49" charset="0"/>
                <a:cs typeface="Courier New" panose="02070309020205020404" pitchFamily="49" charset="0"/>
              </a:rPr>
              <a:t>Serial </a:t>
            </a:r>
            <a:r>
              <a:rPr lang="en-US" dirty="0">
                <a:latin typeface="Courier New" panose="02070309020205020404" pitchFamily="49" charset="0"/>
                <a:cs typeface="Courier New" panose="02070309020205020404" pitchFamily="49" charset="0"/>
              </a:rPr>
              <a:t>Monitor</a:t>
            </a:r>
          </a:p>
          <a:p>
            <a:pPr marL="0" indent="0">
              <a:lnSpc>
                <a:spcPct val="100000"/>
              </a:lnSpc>
              <a:spcBef>
                <a:spcPts val="0"/>
              </a:spcBef>
              <a:buNone/>
            </a:pPr>
            <a:r>
              <a:rPr lang="en-US" dirty="0">
                <a:latin typeface="Courier New" panose="02070309020205020404" pitchFamily="49" charset="0"/>
                <a:cs typeface="Courier New" panose="02070309020205020404" pitchFamily="49" charset="0"/>
              </a:rPr>
              <a:t>}</a:t>
            </a:r>
          </a:p>
          <a:p>
            <a:pPr marL="0" indent="0">
              <a:lnSpc>
                <a:spcPct val="100000"/>
              </a:lnSpc>
              <a:spcBef>
                <a:spcPts val="0"/>
              </a:spcBef>
              <a:buNone/>
            </a:pPr>
            <a:endParaRPr lang="en-US" dirty="0">
              <a:latin typeface="Courier New" panose="02070309020205020404" pitchFamily="49" charset="0"/>
              <a:cs typeface="Courier New" panose="02070309020205020404" pitchFamily="49" charset="0"/>
            </a:endParaRPr>
          </a:p>
          <a:p>
            <a:pPr marL="0" indent="0">
              <a:lnSpc>
                <a:spcPct val="100000"/>
              </a:lnSpc>
              <a:spcBef>
                <a:spcPts val="0"/>
              </a:spcBef>
              <a:buNone/>
            </a:pPr>
            <a:r>
              <a:rPr lang="en-US" dirty="0">
                <a:latin typeface="Courier New" panose="02070309020205020404" pitchFamily="49" charset="0"/>
                <a:cs typeface="Courier New" panose="02070309020205020404" pitchFamily="49" charset="0"/>
              </a:rPr>
              <a:t>void loop() {</a:t>
            </a:r>
          </a:p>
          <a:p>
            <a:pPr marL="0" indent="0">
              <a:lnSpc>
                <a:spcPct val="100000"/>
              </a:lnSpc>
              <a:spcBef>
                <a:spcPts val="0"/>
              </a:spcBef>
              <a:buNone/>
            </a:pPr>
            <a:r>
              <a:rPr lang="en-US" dirty="0">
                <a:latin typeface="Courier New" panose="02070309020205020404" pitchFamily="49" charset="0"/>
                <a:cs typeface="Courier New" panose="02070309020205020404" pitchFamily="49" charset="0"/>
              </a:rPr>
              <a:t>  // put your main code here, to run repeatedly:</a:t>
            </a:r>
          </a:p>
          <a:p>
            <a:pPr marL="0" indent="0">
              <a:lnSpc>
                <a:spcPct val="100000"/>
              </a:lnSpc>
              <a:spcBef>
                <a:spcPts val="0"/>
              </a:spcBef>
              <a:buNone/>
            </a:pPr>
            <a:r>
              <a:rPr lang="en-US" dirty="0">
                <a:latin typeface="Courier New" panose="02070309020205020404" pitchFamily="49" charset="0"/>
                <a:cs typeface="Courier New" panose="02070309020205020404" pitchFamily="49" charset="0"/>
              </a:rPr>
              <a:t>  </a:t>
            </a:r>
            <a:r>
              <a:rPr lang="en-US" b="1" dirty="0" err="1">
                <a:latin typeface="Courier New" panose="02070309020205020404" pitchFamily="49" charset="0"/>
                <a:cs typeface="Courier New" panose="02070309020205020404" pitchFamily="49" charset="0"/>
              </a:rPr>
              <a:t>Serial.print</a:t>
            </a:r>
            <a:r>
              <a:rPr lang="en-US" b="1" dirty="0">
                <a:latin typeface="Courier New" panose="02070309020205020404" pitchFamily="49" charset="0"/>
                <a:cs typeface="Courier New" panose="02070309020205020404" pitchFamily="49" charset="0"/>
              </a:rPr>
              <a:t>("Hello</a:t>
            </a:r>
            <a:r>
              <a:rPr lang="en-US" b="1" dirty="0" smtClean="0">
                <a:latin typeface="Courier New" panose="02070309020205020404" pitchFamily="49" charset="0"/>
                <a:cs typeface="Courier New" panose="02070309020205020404" pitchFamily="49" charset="0"/>
              </a:rPr>
              <a:t>");    </a:t>
            </a:r>
            <a:r>
              <a:rPr lang="en-US" dirty="0" smtClean="0">
                <a:latin typeface="Courier New" panose="02070309020205020404" pitchFamily="49" charset="0"/>
                <a:cs typeface="Courier New" panose="02070309020205020404" pitchFamily="49" charset="0"/>
              </a:rPr>
              <a:t>// print message to screen</a:t>
            </a:r>
            <a:endParaRPr lang="en-US" dirty="0">
              <a:latin typeface="Courier New" panose="02070309020205020404" pitchFamily="49" charset="0"/>
              <a:cs typeface="Courier New" panose="02070309020205020404" pitchFamily="49" charset="0"/>
            </a:endParaRPr>
          </a:p>
          <a:p>
            <a:pPr marL="0" indent="0">
              <a:lnSpc>
                <a:spcPct val="100000"/>
              </a:lnSpc>
              <a:spcBef>
                <a:spcPts val="0"/>
              </a:spcBef>
              <a:buNone/>
            </a:pPr>
            <a:r>
              <a:rPr lang="en-US" dirty="0">
                <a:latin typeface="Courier New" panose="02070309020205020404" pitchFamily="49" charset="0"/>
                <a:cs typeface="Courier New" panose="02070309020205020404" pitchFamily="49" charset="0"/>
              </a:rPr>
              <a:t>  </a:t>
            </a:r>
            <a:r>
              <a:rPr lang="en-US" b="1" dirty="0">
                <a:latin typeface="Courier New" panose="02070309020205020404" pitchFamily="49" charset="0"/>
                <a:cs typeface="Courier New" panose="02070309020205020404" pitchFamily="49" charset="0"/>
              </a:rPr>
              <a:t>delay(500);               </a:t>
            </a:r>
            <a:r>
              <a:rPr lang="en-US" dirty="0">
                <a:latin typeface="Courier New" panose="02070309020205020404" pitchFamily="49" charset="0"/>
                <a:cs typeface="Courier New" panose="02070309020205020404" pitchFamily="49" charset="0"/>
              </a:rPr>
              <a:t>// pause for 500ms (0.5s)</a:t>
            </a:r>
          </a:p>
          <a:p>
            <a:pPr marL="0" indent="0">
              <a:lnSpc>
                <a:spcPct val="100000"/>
              </a:lnSpc>
              <a:spcBef>
                <a:spcPts val="0"/>
              </a:spcBef>
              <a:buNone/>
            </a:pPr>
            <a:r>
              <a:rPr lang="en-US" dirty="0">
                <a:latin typeface="Courier New" panose="02070309020205020404" pitchFamily="49" charset="0"/>
                <a:cs typeface="Courier New" panose="02070309020205020404" pitchFamily="49" charset="0"/>
              </a:rPr>
              <a:t>}</a:t>
            </a:r>
            <a:endParaRPr lang="en-US" dirty="0" smtClean="0">
              <a:latin typeface="Courier New" panose="02070309020205020404" pitchFamily="49" charset="0"/>
              <a:cs typeface="Courier New" panose="02070309020205020404" pitchFamily="49" charset="0"/>
            </a:endParaRPr>
          </a:p>
        </p:txBody>
      </p:sp>
      <p:sp>
        <p:nvSpPr>
          <p:cNvPr id="4" name="Slide Number Placeholder 3"/>
          <p:cNvSpPr>
            <a:spLocks noGrp="1"/>
          </p:cNvSpPr>
          <p:nvPr>
            <p:ph type="sldNum" sz="quarter" idx="12"/>
          </p:nvPr>
        </p:nvSpPr>
        <p:spPr>
          <a:xfrm>
            <a:off x="11292321" y="5999388"/>
            <a:ext cx="771089" cy="365125"/>
          </a:xfrm>
        </p:spPr>
        <p:txBody>
          <a:bodyPr/>
          <a:lstStyle/>
          <a:p>
            <a:fld id="{B9698738-B369-4EC2-B00C-B62D0CC57A96}" type="slidenum">
              <a:rPr lang="en-US" smtClean="0"/>
              <a:t>11</a:t>
            </a:fld>
            <a:endParaRPr lang="en-US" dirty="0"/>
          </a:p>
        </p:txBody>
      </p:sp>
    </p:spTree>
    <p:extLst>
      <p:ext uri="{BB962C8B-B14F-4D97-AF65-F5344CB8AC3E}">
        <p14:creationId xmlns:p14="http://schemas.microsoft.com/office/powerpoint/2010/main" val="414090517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6484" y="0"/>
            <a:ext cx="10684042" cy="1478570"/>
          </a:xfrm>
        </p:spPr>
        <p:txBody>
          <a:bodyPr/>
          <a:lstStyle/>
          <a:p>
            <a:r>
              <a:rPr lang="en-US" dirty="0" smtClean="0"/>
              <a:t>Verify</a:t>
            </a:r>
            <a:endParaRPr lang="en-US" dirty="0"/>
          </a:p>
        </p:txBody>
      </p:sp>
      <p:sp>
        <p:nvSpPr>
          <p:cNvPr id="3" name="Content Placeholder 2"/>
          <p:cNvSpPr>
            <a:spLocks noGrp="1"/>
          </p:cNvSpPr>
          <p:nvPr>
            <p:ph idx="1"/>
          </p:nvPr>
        </p:nvSpPr>
        <p:spPr>
          <a:xfrm>
            <a:off x="1102504" y="1262744"/>
            <a:ext cx="10103760" cy="5099146"/>
          </a:xfrm>
        </p:spPr>
        <p:txBody>
          <a:bodyPr>
            <a:normAutofit/>
          </a:bodyPr>
          <a:lstStyle/>
          <a:p>
            <a:r>
              <a:rPr lang="en-US" sz="3000" u="sng" dirty="0" smtClean="0"/>
              <a:t>Verify</a:t>
            </a:r>
            <a:r>
              <a:rPr lang="en-US" sz="3000" dirty="0" smtClean="0"/>
              <a:t> the code now, via </a:t>
            </a:r>
            <a:r>
              <a:rPr lang="en-US" sz="3000" b="1" dirty="0" smtClean="0"/>
              <a:t>Sketch &gt;&gt; Verify/Compile</a:t>
            </a:r>
          </a:p>
          <a:p>
            <a:endParaRPr lang="en-US" sz="3000" b="1" dirty="0"/>
          </a:p>
          <a:p>
            <a:endParaRPr lang="en-US" sz="3000" b="1" dirty="0" smtClean="0"/>
          </a:p>
          <a:p>
            <a:endParaRPr lang="en-US" sz="3000" b="1" dirty="0" smtClean="0"/>
          </a:p>
          <a:p>
            <a:pPr lvl="1"/>
            <a:r>
              <a:rPr lang="en-US" sz="2600" dirty="0" smtClean="0"/>
              <a:t>This will check for code errors</a:t>
            </a:r>
          </a:p>
          <a:p>
            <a:pPr lvl="1"/>
            <a:r>
              <a:rPr lang="en-US" sz="2600" dirty="0" smtClean="0"/>
              <a:t>No microcontroller needed for this step</a:t>
            </a:r>
          </a:p>
        </p:txBody>
      </p:sp>
      <p:sp>
        <p:nvSpPr>
          <p:cNvPr id="4" name="Slide Number Placeholder 3"/>
          <p:cNvSpPr>
            <a:spLocks noGrp="1"/>
          </p:cNvSpPr>
          <p:nvPr>
            <p:ph type="sldNum" sz="quarter" idx="12"/>
          </p:nvPr>
        </p:nvSpPr>
        <p:spPr>
          <a:xfrm>
            <a:off x="10591195" y="6361889"/>
            <a:ext cx="771089" cy="365125"/>
          </a:xfrm>
        </p:spPr>
        <p:txBody>
          <a:bodyPr/>
          <a:lstStyle/>
          <a:p>
            <a:fld id="{B9698738-B369-4EC2-B00C-B62D0CC57A96}" type="slidenum">
              <a:rPr lang="en-US" smtClean="0"/>
              <a:t>12</a:t>
            </a:fld>
            <a:endParaRPr lang="en-US"/>
          </a:p>
        </p:txBody>
      </p:sp>
      <p:grpSp>
        <p:nvGrpSpPr>
          <p:cNvPr id="8" name="Group 7"/>
          <p:cNvGrpSpPr/>
          <p:nvPr/>
        </p:nvGrpSpPr>
        <p:grpSpPr>
          <a:xfrm>
            <a:off x="2766303" y="2171927"/>
            <a:ext cx="6776162" cy="1640390"/>
            <a:chOff x="2277359" y="3081386"/>
            <a:chExt cx="6776162" cy="1640390"/>
          </a:xfrm>
        </p:grpSpPr>
        <p:pic>
          <p:nvPicPr>
            <p:cNvPr id="5" name="Picture 4"/>
            <p:cNvPicPr>
              <a:picLocks noChangeAspect="1"/>
            </p:cNvPicPr>
            <p:nvPr/>
          </p:nvPicPr>
          <p:blipFill>
            <a:blip r:embed="rId2"/>
            <a:stretch>
              <a:fillRect/>
            </a:stretch>
          </p:blipFill>
          <p:spPr>
            <a:xfrm>
              <a:off x="2433379" y="3081386"/>
              <a:ext cx="6620142" cy="1461861"/>
            </a:xfrm>
            <a:prstGeom prst="rect">
              <a:avLst/>
            </a:prstGeom>
          </p:spPr>
        </p:pic>
        <p:sp>
          <p:nvSpPr>
            <p:cNvPr id="6" name="Oval 5"/>
            <p:cNvSpPr/>
            <p:nvPr/>
          </p:nvSpPr>
          <p:spPr>
            <a:xfrm>
              <a:off x="2277359" y="3763832"/>
              <a:ext cx="1957192" cy="957943"/>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6288505" y="3763833"/>
              <a:ext cx="1957192" cy="957943"/>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2234667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6484" y="0"/>
            <a:ext cx="10684042" cy="1478570"/>
          </a:xfrm>
        </p:spPr>
        <p:txBody>
          <a:bodyPr/>
          <a:lstStyle/>
          <a:p>
            <a:r>
              <a:rPr lang="en-US" dirty="0" smtClean="0"/>
              <a:t>Got Errors?</a:t>
            </a:r>
            <a:endParaRPr lang="en-US" dirty="0"/>
          </a:p>
        </p:txBody>
      </p:sp>
      <p:sp>
        <p:nvSpPr>
          <p:cNvPr id="3" name="Content Placeholder 2"/>
          <p:cNvSpPr>
            <a:spLocks noGrp="1"/>
          </p:cNvSpPr>
          <p:nvPr>
            <p:ph idx="1"/>
          </p:nvPr>
        </p:nvSpPr>
        <p:spPr>
          <a:xfrm>
            <a:off x="1102504" y="1262744"/>
            <a:ext cx="10103760" cy="5099146"/>
          </a:xfrm>
        </p:spPr>
        <p:txBody>
          <a:bodyPr>
            <a:normAutofit/>
          </a:bodyPr>
          <a:lstStyle/>
          <a:p>
            <a:r>
              <a:rPr lang="en-US" sz="3000" dirty="0" smtClean="0"/>
              <a:t>If there are errors, fix them now.  We have folks to help!</a:t>
            </a:r>
          </a:p>
        </p:txBody>
      </p:sp>
      <p:sp>
        <p:nvSpPr>
          <p:cNvPr id="4" name="Slide Number Placeholder 3"/>
          <p:cNvSpPr>
            <a:spLocks noGrp="1"/>
          </p:cNvSpPr>
          <p:nvPr>
            <p:ph type="sldNum" sz="quarter" idx="12"/>
          </p:nvPr>
        </p:nvSpPr>
        <p:spPr>
          <a:xfrm>
            <a:off x="11363518" y="6020311"/>
            <a:ext cx="771089" cy="365125"/>
          </a:xfrm>
        </p:spPr>
        <p:txBody>
          <a:bodyPr/>
          <a:lstStyle/>
          <a:p>
            <a:fld id="{B9698738-B369-4EC2-B00C-B62D0CC57A96}" type="slidenum">
              <a:rPr lang="en-US" smtClean="0"/>
              <a:t>13</a:t>
            </a:fld>
            <a:endParaRPr lang="en-US"/>
          </a:p>
        </p:txBody>
      </p:sp>
      <p:grpSp>
        <p:nvGrpSpPr>
          <p:cNvPr id="10" name="Group 9"/>
          <p:cNvGrpSpPr/>
          <p:nvPr/>
        </p:nvGrpSpPr>
        <p:grpSpPr>
          <a:xfrm>
            <a:off x="946484" y="4102053"/>
            <a:ext cx="10133573" cy="2213164"/>
            <a:chOff x="946483" y="1783371"/>
            <a:chExt cx="10133573" cy="2213164"/>
          </a:xfrm>
        </p:grpSpPr>
        <p:pic>
          <p:nvPicPr>
            <p:cNvPr id="9" name="Picture 8"/>
            <p:cNvPicPr>
              <a:picLocks noChangeAspect="1"/>
            </p:cNvPicPr>
            <p:nvPr/>
          </p:nvPicPr>
          <p:blipFill>
            <a:blip r:embed="rId2"/>
            <a:stretch>
              <a:fillRect/>
            </a:stretch>
          </p:blipFill>
          <p:spPr>
            <a:xfrm>
              <a:off x="946484" y="1928033"/>
              <a:ext cx="10133572" cy="2068502"/>
            </a:xfrm>
            <a:prstGeom prst="rect">
              <a:avLst/>
            </a:prstGeom>
          </p:spPr>
        </p:pic>
        <p:grpSp>
          <p:nvGrpSpPr>
            <p:cNvPr id="8" name="Group 7"/>
            <p:cNvGrpSpPr/>
            <p:nvPr/>
          </p:nvGrpSpPr>
          <p:grpSpPr>
            <a:xfrm>
              <a:off x="946483" y="1783371"/>
              <a:ext cx="4969072" cy="1916755"/>
              <a:chOff x="1193225" y="3063890"/>
              <a:chExt cx="4969072" cy="1916755"/>
            </a:xfrm>
          </p:grpSpPr>
          <p:sp>
            <p:nvSpPr>
              <p:cNvPr id="6" name="Oval 5"/>
              <p:cNvSpPr/>
              <p:nvPr/>
            </p:nvSpPr>
            <p:spPr>
              <a:xfrm>
                <a:off x="4205105" y="3063890"/>
                <a:ext cx="1957192" cy="957943"/>
              </a:xfrm>
              <a:prstGeom prst="ellipse">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1193225" y="4022702"/>
                <a:ext cx="2587617" cy="957943"/>
              </a:xfrm>
              <a:prstGeom prst="ellipse">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3" name="Group 12"/>
          <p:cNvGrpSpPr/>
          <p:nvPr/>
        </p:nvGrpSpPr>
        <p:grpSpPr>
          <a:xfrm>
            <a:off x="3728462" y="1892860"/>
            <a:ext cx="4374188" cy="2162520"/>
            <a:chOff x="3142215" y="1894892"/>
            <a:chExt cx="4374188" cy="2162520"/>
          </a:xfrm>
        </p:grpSpPr>
        <p:pic>
          <p:nvPicPr>
            <p:cNvPr id="11" name="Picture 10"/>
            <p:cNvPicPr>
              <a:picLocks noChangeAspect="1"/>
            </p:cNvPicPr>
            <p:nvPr/>
          </p:nvPicPr>
          <p:blipFill>
            <a:blip r:embed="rId3"/>
            <a:stretch>
              <a:fillRect/>
            </a:stretch>
          </p:blipFill>
          <p:spPr>
            <a:xfrm>
              <a:off x="3142215" y="1894892"/>
              <a:ext cx="4374188" cy="2162520"/>
            </a:xfrm>
            <a:prstGeom prst="rect">
              <a:avLst/>
            </a:prstGeom>
          </p:spPr>
        </p:pic>
        <p:sp>
          <p:nvSpPr>
            <p:cNvPr id="12" name="Oval 11"/>
            <p:cNvSpPr/>
            <p:nvPr/>
          </p:nvSpPr>
          <p:spPr>
            <a:xfrm>
              <a:off x="4350713" y="2483315"/>
              <a:ext cx="1957192" cy="957943"/>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1425863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6484" y="0"/>
            <a:ext cx="10684042" cy="1478570"/>
          </a:xfrm>
        </p:spPr>
        <p:txBody>
          <a:bodyPr/>
          <a:lstStyle/>
          <a:p>
            <a:r>
              <a:rPr lang="en-US" dirty="0"/>
              <a:t>Coding </a:t>
            </a:r>
            <a:r>
              <a:rPr lang="en-US" dirty="0" smtClean="0"/>
              <a:t>Process for the Embedded Controller</a:t>
            </a:r>
            <a:endParaRPr lang="en-US" dirty="0"/>
          </a:p>
        </p:txBody>
      </p:sp>
      <p:sp>
        <p:nvSpPr>
          <p:cNvPr id="3" name="Content Placeholder 2"/>
          <p:cNvSpPr>
            <a:spLocks noGrp="1"/>
          </p:cNvSpPr>
          <p:nvPr>
            <p:ph idx="1"/>
          </p:nvPr>
        </p:nvSpPr>
        <p:spPr>
          <a:xfrm>
            <a:off x="1102504" y="1262744"/>
            <a:ext cx="10103760" cy="5099146"/>
          </a:xfrm>
        </p:spPr>
        <p:txBody>
          <a:bodyPr>
            <a:normAutofit/>
          </a:bodyPr>
          <a:lstStyle/>
          <a:p>
            <a:r>
              <a:rPr lang="en-US" sz="3000" dirty="0" smtClean="0"/>
              <a:t>The compiled (machine) code is downloaded to the microcontroller, usually via a USB programming cable. </a:t>
            </a:r>
          </a:p>
          <a:p>
            <a:r>
              <a:rPr lang="en-US" sz="3000" dirty="0" smtClean="0"/>
              <a:t>Once the code is on the microcontroller, it can be executed repeatedly – no computer is necessary.  </a:t>
            </a:r>
          </a:p>
          <a:p>
            <a:r>
              <a:rPr lang="en-US" sz="3000" dirty="0" smtClean="0"/>
              <a:t>The code remains in the </a:t>
            </a:r>
            <a:r>
              <a:rPr lang="en-US" sz="3000" dirty="0" err="1" smtClean="0"/>
              <a:t>EEPROM</a:t>
            </a:r>
            <a:r>
              <a:rPr lang="en-US" sz="3000" dirty="0" smtClean="0"/>
              <a:t> (memory) of the microcontroller forever.</a:t>
            </a:r>
          </a:p>
          <a:p>
            <a:r>
              <a:rPr lang="en-US" sz="3000" dirty="0" smtClean="0"/>
              <a:t>New code can be written and uploaded to the robot brain practically as many times as desired.  Old code is overwritten.</a:t>
            </a:r>
            <a:endParaRPr lang="en-US" sz="3000" dirty="0"/>
          </a:p>
        </p:txBody>
      </p:sp>
      <p:sp>
        <p:nvSpPr>
          <p:cNvPr id="4" name="Slide Number Placeholder 3"/>
          <p:cNvSpPr>
            <a:spLocks noGrp="1"/>
          </p:cNvSpPr>
          <p:nvPr>
            <p:ph type="sldNum" sz="quarter" idx="12"/>
          </p:nvPr>
        </p:nvSpPr>
        <p:spPr>
          <a:xfrm>
            <a:off x="10591195" y="6361889"/>
            <a:ext cx="771089" cy="365125"/>
          </a:xfrm>
        </p:spPr>
        <p:txBody>
          <a:bodyPr/>
          <a:lstStyle/>
          <a:p>
            <a:fld id="{B9698738-B369-4EC2-B00C-B62D0CC57A96}" type="slidenum">
              <a:rPr lang="en-US" smtClean="0"/>
              <a:t>14</a:t>
            </a:fld>
            <a:endParaRPr lang="en-US"/>
          </a:p>
        </p:txBody>
      </p:sp>
    </p:spTree>
    <p:extLst>
      <p:ext uri="{BB962C8B-B14F-4D97-AF65-F5344CB8AC3E}">
        <p14:creationId xmlns:p14="http://schemas.microsoft.com/office/powerpoint/2010/main" val="101893979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6484" y="0"/>
            <a:ext cx="10684042" cy="1478570"/>
          </a:xfrm>
        </p:spPr>
        <p:txBody>
          <a:bodyPr/>
          <a:lstStyle/>
          <a:p>
            <a:r>
              <a:rPr lang="en-US" dirty="0" smtClean="0"/>
              <a:t>View the Output</a:t>
            </a:r>
            <a:endParaRPr lang="en-US" dirty="0"/>
          </a:p>
        </p:txBody>
      </p:sp>
      <p:sp>
        <p:nvSpPr>
          <p:cNvPr id="3" name="Content Placeholder 2"/>
          <p:cNvSpPr>
            <a:spLocks noGrp="1"/>
          </p:cNvSpPr>
          <p:nvPr>
            <p:ph idx="1"/>
          </p:nvPr>
        </p:nvSpPr>
        <p:spPr>
          <a:xfrm>
            <a:off x="740231" y="1262744"/>
            <a:ext cx="5036456" cy="5099146"/>
          </a:xfrm>
        </p:spPr>
        <p:txBody>
          <a:bodyPr>
            <a:normAutofit/>
          </a:bodyPr>
          <a:lstStyle/>
          <a:p>
            <a:r>
              <a:rPr lang="en-US" sz="3000" dirty="0" smtClean="0"/>
              <a:t>To view the program’s output, open the </a:t>
            </a:r>
            <a:r>
              <a:rPr lang="en-US" sz="3000" u="sng" dirty="0" smtClean="0"/>
              <a:t>Serial Monitor</a:t>
            </a:r>
            <a:r>
              <a:rPr lang="en-US" sz="3000" dirty="0" smtClean="0"/>
              <a:t> via </a:t>
            </a:r>
            <a:r>
              <a:rPr lang="en-US" sz="3000" b="1" dirty="0" smtClean="0"/>
              <a:t>Tools &gt;&gt; Serial Monitor</a:t>
            </a:r>
          </a:p>
          <a:p>
            <a:r>
              <a:rPr lang="en-US" sz="3000" dirty="0" smtClean="0"/>
              <a:t>Arrange windows so you can code window, the Serial Monitor, and Teensyduino window:</a:t>
            </a:r>
            <a:endParaRPr lang="en-US" sz="3000" dirty="0"/>
          </a:p>
        </p:txBody>
      </p:sp>
      <p:sp>
        <p:nvSpPr>
          <p:cNvPr id="4" name="Slide Number Placeholder 3"/>
          <p:cNvSpPr>
            <a:spLocks noGrp="1"/>
          </p:cNvSpPr>
          <p:nvPr>
            <p:ph type="sldNum" sz="quarter" idx="12"/>
          </p:nvPr>
        </p:nvSpPr>
        <p:spPr>
          <a:xfrm>
            <a:off x="11244981" y="5996764"/>
            <a:ext cx="771089" cy="365125"/>
          </a:xfrm>
        </p:spPr>
        <p:txBody>
          <a:bodyPr/>
          <a:lstStyle/>
          <a:p>
            <a:fld id="{B9698738-B369-4EC2-B00C-B62D0CC57A96}" type="slidenum">
              <a:rPr lang="en-US" smtClean="0"/>
              <a:t>15</a:t>
            </a:fld>
            <a:endParaRPr lang="en-US"/>
          </a:p>
        </p:txBody>
      </p:sp>
      <p:pic>
        <p:nvPicPr>
          <p:cNvPr id="9" name="Picture 8"/>
          <p:cNvPicPr>
            <a:picLocks noChangeAspect="1"/>
          </p:cNvPicPr>
          <p:nvPr/>
        </p:nvPicPr>
        <p:blipFill>
          <a:blip r:embed="rId2"/>
          <a:stretch>
            <a:fillRect/>
          </a:stretch>
        </p:blipFill>
        <p:spPr>
          <a:xfrm>
            <a:off x="5726849" y="2051417"/>
            <a:ext cx="6289221" cy="3737625"/>
          </a:xfrm>
          <a:prstGeom prst="rect">
            <a:avLst/>
          </a:prstGeom>
        </p:spPr>
      </p:pic>
    </p:spTree>
    <p:extLst>
      <p:ext uri="{BB962C8B-B14F-4D97-AF65-F5344CB8AC3E}">
        <p14:creationId xmlns:p14="http://schemas.microsoft.com/office/powerpoint/2010/main" val="57460913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3" y="0"/>
            <a:ext cx="9905998" cy="1378424"/>
          </a:xfrm>
        </p:spPr>
        <p:txBody>
          <a:bodyPr/>
          <a:lstStyle/>
          <a:p>
            <a:r>
              <a:rPr lang="en-US" dirty="0" smtClean="0"/>
              <a:t>Code Tutorial: </a:t>
            </a:r>
            <a:r>
              <a:rPr lang="en-US" dirty="0" smtClean="0">
                <a:solidFill>
                  <a:srgbClr val="FFFF00"/>
                </a:solidFill>
              </a:rPr>
              <a:t>Hello World</a:t>
            </a:r>
            <a:endParaRPr lang="en-US" dirty="0">
              <a:solidFill>
                <a:srgbClr val="FFFF00"/>
              </a:solidFill>
            </a:endParaRPr>
          </a:p>
        </p:txBody>
      </p:sp>
      <p:sp>
        <p:nvSpPr>
          <p:cNvPr id="3" name="Content Placeholder 2"/>
          <p:cNvSpPr>
            <a:spLocks noGrp="1"/>
          </p:cNvSpPr>
          <p:nvPr>
            <p:ph idx="1"/>
          </p:nvPr>
        </p:nvSpPr>
        <p:spPr>
          <a:xfrm>
            <a:off x="827315" y="1219201"/>
            <a:ext cx="10972800" cy="5335191"/>
          </a:xfrm>
        </p:spPr>
        <p:txBody>
          <a:bodyPr>
            <a:noAutofit/>
          </a:bodyPr>
          <a:lstStyle/>
          <a:p>
            <a:pPr marL="0" indent="0">
              <a:lnSpc>
                <a:spcPct val="100000"/>
              </a:lnSpc>
              <a:spcBef>
                <a:spcPts val="0"/>
              </a:spcBef>
              <a:buNone/>
            </a:pPr>
            <a:r>
              <a:rPr lang="en-US" sz="3000" dirty="0" smtClean="0">
                <a:cs typeface="Courier New" panose="02070309020205020404" pitchFamily="49" charset="0"/>
              </a:rPr>
              <a:t>Make one tiny change to your code and re-upload:</a:t>
            </a:r>
            <a:endParaRPr lang="en-US" sz="3000" dirty="0">
              <a:cs typeface="Courier New" panose="02070309020205020404" pitchFamily="49" charset="0"/>
            </a:endParaRPr>
          </a:p>
          <a:p>
            <a:pPr marL="0" indent="0">
              <a:lnSpc>
                <a:spcPct val="100000"/>
              </a:lnSpc>
              <a:spcBef>
                <a:spcPts val="0"/>
              </a:spcBef>
              <a:buNone/>
            </a:pPr>
            <a:endParaRPr lang="en-US" dirty="0">
              <a:latin typeface="Courier New" panose="02070309020205020404" pitchFamily="49" charset="0"/>
              <a:cs typeface="Courier New" panose="02070309020205020404" pitchFamily="49" charset="0"/>
            </a:endParaRPr>
          </a:p>
          <a:p>
            <a:pPr marL="0" indent="0">
              <a:lnSpc>
                <a:spcPct val="100000"/>
              </a:lnSpc>
              <a:spcBef>
                <a:spcPts val="0"/>
              </a:spcBef>
              <a:buNone/>
            </a:pPr>
            <a:r>
              <a:rPr lang="en-US" b="1" dirty="0" err="1" smtClean="0">
                <a:latin typeface="Courier New" panose="02070309020205020404" pitchFamily="49" charset="0"/>
                <a:cs typeface="Courier New" panose="02070309020205020404" pitchFamily="49" charset="0"/>
              </a:rPr>
              <a:t>Serial.println</a:t>
            </a:r>
            <a:r>
              <a:rPr lang="en-US" b="1" dirty="0" smtClean="0">
                <a:latin typeface="Courier New" panose="02070309020205020404" pitchFamily="49" charset="0"/>
                <a:cs typeface="Courier New" panose="02070309020205020404" pitchFamily="49" charset="0"/>
              </a:rPr>
              <a:t>("</a:t>
            </a:r>
            <a:r>
              <a:rPr lang="en-US" b="1" dirty="0">
                <a:latin typeface="Courier New" panose="02070309020205020404" pitchFamily="49" charset="0"/>
                <a:cs typeface="Courier New" panose="02070309020205020404" pitchFamily="49" charset="0"/>
              </a:rPr>
              <a:t>Hello</a:t>
            </a:r>
            <a:r>
              <a:rPr lang="en-US" b="1" dirty="0" smtClean="0">
                <a:latin typeface="Courier New" panose="02070309020205020404" pitchFamily="49" charset="0"/>
                <a:cs typeface="Courier New" panose="02070309020205020404" pitchFamily="49" charset="0"/>
              </a:rPr>
              <a:t>");    </a:t>
            </a:r>
            <a:r>
              <a:rPr lang="en-US" dirty="0" smtClean="0">
                <a:latin typeface="Courier New" panose="02070309020205020404" pitchFamily="49" charset="0"/>
                <a:cs typeface="Courier New" panose="02070309020205020404" pitchFamily="49" charset="0"/>
              </a:rPr>
              <a:t>// print message to screen</a:t>
            </a:r>
            <a:endParaRPr lang="en-US" dirty="0">
              <a:latin typeface="Courier New" panose="02070309020205020404" pitchFamily="49" charset="0"/>
              <a:cs typeface="Courier New" panose="02070309020205020404" pitchFamily="49" charset="0"/>
            </a:endParaRPr>
          </a:p>
          <a:p>
            <a:pPr marL="0" indent="0">
              <a:lnSpc>
                <a:spcPct val="100000"/>
              </a:lnSpc>
              <a:spcBef>
                <a:spcPts val="0"/>
              </a:spcBef>
              <a:buNone/>
            </a:pPr>
            <a:endParaRPr lang="en-US" dirty="0" smtClean="0">
              <a:latin typeface="Courier New" panose="02070309020205020404" pitchFamily="49" charset="0"/>
              <a:cs typeface="Courier New" panose="02070309020205020404" pitchFamily="49" charset="0"/>
            </a:endParaRPr>
          </a:p>
        </p:txBody>
      </p:sp>
      <p:sp>
        <p:nvSpPr>
          <p:cNvPr id="4" name="Slide Number Placeholder 3"/>
          <p:cNvSpPr>
            <a:spLocks noGrp="1"/>
          </p:cNvSpPr>
          <p:nvPr>
            <p:ph type="sldNum" sz="quarter" idx="12"/>
          </p:nvPr>
        </p:nvSpPr>
        <p:spPr>
          <a:xfrm>
            <a:off x="11292321" y="5999388"/>
            <a:ext cx="771089" cy="365125"/>
          </a:xfrm>
        </p:spPr>
        <p:txBody>
          <a:bodyPr/>
          <a:lstStyle/>
          <a:p>
            <a:fld id="{B9698738-B369-4EC2-B00C-B62D0CC57A96}" type="slidenum">
              <a:rPr lang="en-US" smtClean="0"/>
              <a:t>16</a:t>
            </a:fld>
            <a:endParaRPr lang="en-US" dirty="0"/>
          </a:p>
        </p:txBody>
      </p:sp>
      <p:sp>
        <p:nvSpPr>
          <p:cNvPr id="5" name="Right Arrow 4"/>
          <p:cNvSpPr/>
          <p:nvPr/>
        </p:nvSpPr>
        <p:spPr>
          <a:xfrm rot="18433304">
            <a:off x="2436507" y="2500676"/>
            <a:ext cx="961207" cy="633832"/>
          </a:xfrm>
          <a:prstGeom prst="rightArrow">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rotWithShape="1">
          <a:blip r:embed="rId3"/>
          <a:srcRect r="51671" b="47084"/>
          <a:stretch/>
        </p:blipFill>
        <p:spPr>
          <a:xfrm>
            <a:off x="3793672" y="2786311"/>
            <a:ext cx="3463920" cy="3401763"/>
          </a:xfrm>
          <a:prstGeom prst="rect">
            <a:avLst/>
          </a:prstGeom>
        </p:spPr>
      </p:pic>
    </p:spTree>
    <p:extLst>
      <p:ext uri="{BB962C8B-B14F-4D97-AF65-F5344CB8AC3E}">
        <p14:creationId xmlns:p14="http://schemas.microsoft.com/office/powerpoint/2010/main" val="282653740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3" y="0"/>
            <a:ext cx="10084305" cy="1478570"/>
          </a:xfrm>
        </p:spPr>
        <p:txBody>
          <a:bodyPr/>
          <a:lstStyle/>
          <a:p>
            <a:r>
              <a:rPr lang="en-US" dirty="0" smtClean="0"/>
              <a:t>Microcontroller Handling Warnings!</a:t>
            </a:r>
            <a:endParaRPr lang="en-US" dirty="0"/>
          </a:p>
        </p:txBody>
      </p:sp>
      <p:sp>
        <p:nvSpPr>
          <p:cNvPr id="3" name="Content Placeholder 2"/>
          <p:cNvSpPr>
            <a:spLocks noGrp="1"/>
          </p:cNvSpPr>
          <p:nvPr>
            <p:ph idx="1"/>
          </p:nvPr>
        </p:nvSpPr>
        <p:spPr>
          <a:xfrm>
            <a:off x="1141413" y="1303472"/>
            <a:ext cx="10084305" cy="4922230"/>
          </a:xfrm>
        </p:spPr>
        <p:txBody>
          <a:bodyPr>
            <a:normAutofit/>
          </a:bodyPr>
          <a:lstStyle/>
          <a:p>
            <a:r>
              <a:rPr lang="en-US" sz="3000" dirty="0" smtClean="0"/>
              <a:t>These microcontrollers are quite robust, but they are not toys and can be damaged if care is not taken.</a:t>
            </a:r>
          </a:p>
          <a:p>
            <a:r>
              <a:rPr lang="en-US" sz="3000" dirty="0" smtClean="0"/>
              <a:t>When the programming cable is plugged in, the microcontroller has power.  Be careful that you don’t set it down on metal.  Even an itty-bitty staple can short it!  </a:t>
            </a:r>
            <a:endParaRPr lang="en-US" sz="3000" dirty="0"/>
          </a:p>
          <a:p>
            <a:pPr lvl="1"/>
            <a:r>
              <a:rPr lang="en-US" sz="2800" dirty="0" smtClean="0"/>
              <a:t>Plug into a breadboard, use standoffs, or attach it to a robot.</a:t>
            </a:r>
          </a:p>
          <a:p>
            <a:r>
              <a:rPr lang="en-US" sz="3000" dirty="0" smtClean="0"/>
              <a:t>Be careful of the micro USB connector!  It pries off easily.</a:t>
            </a:r>
          </a:p>
          <a:p>
            <a:r>
              <a:rPr lang="en-US" sz="3000" dirty="0" smtClean="0"/>
              <a:t>Don’t bathe with it.</a:t>
            </a:r>
          </a:p>
        </p:txBody>
      </p:sp>
      <p:sp>
        <p:nvSpPr>
          <p:cNvPr id="4" name="Slide Number Placeholder 3"/>
          <p:cNvSpPr>
            <a:spLocks noGrp="1"/>
          </p:cNvSpPr>
          <p:nvPr>
            <p:ph type="sldNum" sz="quarter" idx="12"/>
          </p:nvPr>
        </p:nvSpPr>
        <p:spPr/>
        <p:txBody>
          <a:bodyPr/>
          <a:lstStyle/>
          <a:p>
            <a:fld id="{B9698738-B369-4EC2-B00C-B62D0CC57A96}" type="slidenum">
              <a:rPr lang="en-US" smtClean="0"/>
              <a:t>17</a:t>
            </a:fld>
            <a:endParaRPr lang="en-US"/>
          </a:p>
        </p:txBody>
      </p:sp>
    </p:spTree>
    <p:extLst>
      <p:ext uri="{BB962C8B-B14F-4D97-AF65-F5344CB8AC3E}">
        <p14:creationId xmlns:p14="http://schemas.microsoft.com/office/powerpoint/2010/main" val="345789142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3" y="0"/>
            <a:ext cx="10084305" cy="1478570"/>
          </a:xfrm>
        </p:spPr>
        <p:txBody>
          <a:bodyPr/>
          <a:lstStyle/>
          <a:p>
            <a:r>
              <a:rPr lang="en-US" dirty="0" smtClean="0"/>
              <a:t>Microcontroller Upload Warnings!</a:t>
            </a:r>
            <a:endParaRPr lang="en-US" dirty="0"/>
          </a:p>
        </p:txBody>
      </p:sp>
      <p:sp>
        <p:nvSpPr>
          <p:cNvPr id="3" name="Content Placeholder 2"/>
          <p:cNvSpPr>
            <a:spLocks noGrp="1"/>
          </p:cNvSpPr>
          <p:nvPr>
            <p:ph idx="1"/>
          </p:nvPr>
        </p:nvSpPr>
        <p:spPr>
          <a:xfrm>
            <a:off x="1141413" y="1303472"/>
            <a:ext cx="10570688" cy="4922230"/>
          </a:xfrm>
        </p:spPr>
        <p:txBody>
          <a:bodyPr>
            <a:noAutofit/>
          </a:bodyPr>
          <a:lstStyle/>
          <a:p>
            <a:r>
              <a:rPr lang="en-US" sz="3000" dirty="0" smtClean="0"/>
              <a:t>While the computer is downloading code to the microcontroller …</a:t>
            </a:r>
          </a:p>
          <a:p>
            <a:pPr lvl="1"/>
            <a:r>
              <a:rPr lang="en-US" sz="2800" dirty="0" smtClean="0"/>
              <a:t>NEVER unplug the microcontroller!</a:t>
            </a:r>
          </a:p>
          <a:p>
            <a:pPr lvl="1"/>
            <a:r>
              <a:rPr lang="en-US" sz="2800" dirty="0" smtClean="0"/>
              <a:t>NEVER upload more code!  </a:t>
            </a:r>
          </a:p>
          <a:p>
            <a:pPr lvl="1"/>
            <a:r>
              <a:rPr lang="en-US" sz="2800" dirty="0" smtClean="0"/>
              <a:t>Be patient!  Wait for the software to tell you the code has been uploaded.</a:t>
            </a:r>
            <a:endParaRPr lang="en-US" sz="2800" dirty="0"/>
          </a:p>
          <a:p>
            <a:pPr marL="228600" lvl="1"/>
            <a:r>
              <a:rPr lang="en-US" sz="3000" dirty="0" smtClean="0"/>
              <a:t>It seems that some of these issues have been resolved recently for Teensy 3.2 users, as the new boards are now made in the USA.  These seem to be more robust and less susceptible to the above issues.</a:t>
            </a:r>
            <a:endParaRPr lang="en-US" sz="3000" dirty="0"/>
          </a:p>
        </p:txBody>
      </p:sp>
      <p:sp>
        <p:nvSpPr>
          <p:cNvPr id="4" name="Slide Number Placeholder 3"/>
          <p:cNvSpPr>
            <a:spLocks noGrp="1"/>
          </p:cNvSpPr>
          <p:nvPr>
            <p:ph type="sldNum" sz="quarter" idx="12"/>
          </p:nvPr>
        </p:nvSpPr>
        <p:spPr>
          <a:xfrm>
            <a:off x="11326556" y="6043139"/>
            <a:ext cx="771089" cy="365125"/>
          </a:xfrm>
        </p:spPr>
        <p:txBody>
          <a:bodyPr/>
          <a:lstStyle/>
          <a:p>
            <a:fld id="{B9698738-B369-4EC2-B00C-B62D0CC57A96}" type="slidenum">
              <a:rPr lang="en-US" smtClean="0"/>
              <a:t>18</a:t>
            </a:fld>
            <a:endParaRPr lang="en-US" dirty="0"/>
          </a:p>
        </p:txBody>
      </p:sp>
    </p:spTree>
    <p:extLst>
      <p:ext uri="{BB962C8B-B14F-4D97-AF65-F5344CB8AC3E}">
        <p14:creationId xmlns:p14="http://schemas.microsoft.com/office/powerpoint/2010/main" val="210633879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2" y="181548"/>
            <a:ext cx="9905998" cy="943245"/>
          </a:xfrm>
        </p:spPr>
        <p:txBody>
          <a:bodyPr/>
          <a:lstStyle/>
          <a:p>
            <a:r>
              <a:rPr lang="en-US" dirty="0" smtClean="0"/>
              <a:t>About George School</a:t>
            </a:r>
            <a:endParaRPr lang="en-US" dirty="0"/>
          </a:p>
        </p:txBody>
      </p:sp>
      <p:sp>
        <p:nvSpPr>
          <p:cNvPr id="3" name="Content Placeholder 2"/>
          <p:cNvSpPr>
            <a:spLocks noGrp="1"/>
          </p:cNvSpPr>
          <p:nvPr>
            <p:ph idx="1"/>
          </p:nvPr>
        </p:nvSpPr>
        <p:spPr>
          <a:xfrm>
            <a:off x="1141412" y="1124793"/>
            <a:ext cx="10279499" cy="5494493"/>
          </a:xfrm>
        </p:spPr>
        <p:txBody>
          <a:bodyPr>
            <a:normAutofit fontScale="85000" lnSpcReduction="20000"/>
          </a:bodyPr>
          <a:lstStyle/>
          <a:p>
            <a:pPr marL="339725" lvl="0" indent="-339725"/>
            <a:r>
              <a:rPr lang="en-US" sz="3200" dirty="0" smtClean="0"/>
              <a:t>Quaker.  Deliberate education of the whole person.</a:t>
            </a:r>
            <a:endParaRPr lang="en-US" sz="3200" dirty="0"/>
          </a:p>
          <a:p>
            <a:pPr marL="339725" lvl="0" indent="-339725"/>
            <a:r>
              <a:rPr lang="en-US" sz="3200" dirty="0" smtClean="0"/>
              <a:t>International. ~40 countries and ~20 </a:t>
            </a:r>
            <a:r>
              <a:rPr lang="en-US" sz="3200" dirty="0"/>
              <a:t>states. Well </a:t>
            </a:r>
            <a:r>
              <a:rPr lang="en-US" sz="3200" dirty="0" smtClean="0"/>
              <a:t>Integrated</a:t>
            </a:r>
            <a:r>
              <a:rPr lang="en-US" sz="3200" dirty="0"/>
              <a:t>.</a:t>
            </a:r>
            <a:endParaRPr lang="en-US" sz="3200" dirty="0" smtClean="0"/>
          </a:p>
          <a:p>
            <a:pPr marL="339725" lvl="0" indent="-339725"/>
            <a:r>
              <a:rPr lang="en-US" sz="3200" dirty="0" smtClean="0"/>
              <a:t>Student body: Wide range of socio-economic backgrounds.</a:t>
            </a:r>
          </a:p>
          <a:p>
            <a:pPr marL="339725" lvl="0" indent="-339725"/>
            <a:r>
              <a:rPr lang="en-US" sz="3200" dirty="0" smtClean="0"/>
              <a:t>Boarding/Day: 55% board. Student time is highly constrained.</a:t>
            </a:r>
            <a:endParaRPr lang="en-US" sz="3200" dirty="0"/>
          </a:p>
          <a:p>
            <a:pPr marL="339725" lvl="0" indent="-339725"/>
            <a:r>
              <a:rPr lang="en-US" sz="3200" dirty="0" smtClean="0"/>
              <a:t>A liberal arts focus, with strong STEM/STEAM education.  (2 Nobel Prize-winning scientists)</a:t>
            </a:r>
            <a:endParaRPr lang="en-US" sz="3200" dirty="0"/>
          </a:p>
          <a:p>
            <a:pPr marL="339725" lvl="0" indent="-339725"/>
            <a:r>
              <a:rPr lang="en-US" sz="3200" dirty="0" smtClean="0"/>
              <a:t>Robust AP </a:t>
            </a:r>
            <a:r>
              <a:rPr lang="en-US" sz="3200" dirty="0"/>
              <a:t>and IB </a:t>
            </a:r>
            <a:r>
              <a:rPr lang="en-US" sz="3200" dirty="0" smtClean="0"/>
              <a:t>courses, with plenty of and non-AP and non-IB offerings.</a:t>
            </a:r>
            <a:endParaRPr lang="en-US" sz="3200" dirty="0"/>
          </a:p>
          <a:p>
            <a:pPr marL="339725" lvl="0" indent="-339725"/>
            <a:r>
              <a:rPr lang="en-US" sz="3200" dirty="0" smtClean="0"/>
              <a:t>Students </a:t>
            </a:r>
            <a:r>
              <a:rPr lang="en-US" sz="3200" dirty="0"/>
              <a:t>are typically </a:t>
            </a:r>
            <a:r>
              <a:rPr lang="en-US" sz="3200" dirty="0" smtClean="0"/>
              <a:t>hardworking, creative, motivated, and kind.</a:t>
            </a:r>
          </a:p>
          <a:p>
            <a:pPr marL="339725" lvl="0" indent="-339725"/>
            <a:r>
              <a:rPr lang="en-US" sz="3200" dirty="0" smtClean="0"/>
              <a:t>As a result, most teachers stay for decades.</a:t>
            </a:r>
            <a:r>
              <a:rPr lang="en-US" sz="4000" dirty="0" smtClean="0"/>
              <a:t> </a:t>
            </a:r>
          </a:p>
          <a:p>
            <a:pPr marL="339725" lvl="0" indent="-339725"/>
            <a:endParaRPr lang="en-US" sz="4000" dirty="0"/>
          </a:p>
        </p:txBody>
      </p:sp>
      <p:sp>
        <p:nvSpPr>
          <p:cNvPr id="4" name="Slide Number Placeholder 3"/>
          <p:cNvSpPr>
            <a:spLocks noGrp="1"/>
          </p:cNvSpPr>
          <p:nvPr>
            <p:ph type="sldNum" sz="quarter" idx="12"/>
          </p:nvPr>
        </p:nvSpPr>
        <p:spPr>
          <a:xfrm>
            <a:off x="11420911" y="6077483"/>
            <a:ext cx="771089" cy="365125"/>
          </a:xfrm>
        </p:spPr>
        <p:txBody>
          <a:bodyPr/>
          <a:lstStyle/>
          <a:p>
            <a:fld id="{B9698738-B369-4EC2-B00C-B62D0CC57A96}" type="slidenum">
              <a:rPr lang="en-US" smtClean="0"/>
              <a:t>19</a:t>
            </a:fld>
            <a:endParaRPr lang="en-US"/>
          </a:p>
        </p:txBody>
      </p:sp>
    </p:spTree>
    <p:extLst>
      <p:ext uri="{BB962C8B-B14F-4D97-AF65-F5344CB8AC3E}">
        <p14:creationId xmlns:p14="http://schemas.microsoft.com/office/powerpoint/2010/main" val="266360850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p:cNvSpPr txBox="1">
            <a:spLocks/>
          </p:cNvSpPr>
          <p:nvPr/>
        </p:nvSpPr>
        <p:spPr>
          <a:xfrm>
            <a:off x="1495698" y="267038"/>
            <a:ext cx="8925635" cy="6319880"/>
          </a:xfrm>
          <a:prstGeom prst="rect">
            <a:avLst/>
          </a:prstGeom>
        </p:spPr>
        <p:txBody>
          <a:bodyPr vert="horz" wrap="square" lIns="91440" tIns="45720" rIns="91440" bIns="45720" rtlCol="0">
            <a:normAutofit fontScale="85000" lnSpcReduction="20000"/>
          </a:bodyPr>
          <a:lstStyle>
            <a:lvl1pPr marL="0" indent="0" algn="l" defTabSz="914400" rtl="0" eaLnBrk="1" latinLnBrk="0" hangingPunct="1">
              <a:lnSpc>
                <a:spcPct val="120000"/>
              </a:lnSpc>
              <a:spcBef>
                <a:spcPts val="1000"/>
              </a:spcBef>
              <a:buSzPct val="125000"/>
              <a:buFont typeface="Arial" panose="020B0604020202020204" pitchFamily="34" charset="0"/>
              <a:buNone/>
              <a:defRPr sz="2000" kern="1200" cap="all" baseline="0">
                <a:solidFill>
                  <a:schemeClr val="tx2"/>
                </a:solidFill>
                <a:latin typeface="+mn-lt"/>
                <a:ea typeface="+mn-ea"/>
                <a:cs typeface="+mn-cs"/>
              </a:defRPr>
            </a:lvl1pPr>
            <a:lvl2pPr marL="457200" indent="0" algn="ctr" defTabSz="914400" rtl="0" eaLnBrk="1" latinLnBrk="0" hangingPunct="1">
              <a:lnSpc>
                <a:spcPct val="120000"/>
              </a:lnSpc>
              <a:spcBef>
                <a:spcPts val="500"/>
              </a:spcBef>
              <a:buSzPct val="125000"/>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20000"/>
              </a:lnSpc>
              <a:spcBef>
                <a:spcPts val="500"/>
              </a:spcBef>
              <a:buSzPct val="125000"/>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20000"/>
              </a:lnSpc>
              <a:spcBef>
                <a:spcPts val="500"/>
              </a:spcBef>
              <a:buSzPct val="125000"/>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20000"/>
              </a:lnSpc>
              <a:spcBef>
                <a:spcPts val="500"/>
              </a:spcBef>
              <a:buSzPct val="125000"/>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120000"/>
              </a:lnSpc>
              <a:spcBef>
                <a:spcPts val="500"/>
              </a:spcBef>
              <a:buSzPct val="125000"/>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120000"/>
              </a:lnSpc>
              <a:spcBef>
                <a:spcPts val="500"/>
              </a:spcBef>
              <a:buSzPct val="125000"/>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120000"/>
              </a:lnSpc>
              <a:spcBef>
                <a:spcPts val="500"/>
              </a:spcBef>
              <a:buSzPct val="125000"/>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120000"/>
              </a:lnSpc>
              <a:spcBef>
                <a:spcPts val="500"/>
              </a:spcBef>
              <a:buSzPct val="125000"/>
              <a:buFont typeface="Arial" panose="020B0604020202020204" pitchFamily="34" charset="0"/>
              <a:buNone/>
              <a:defRPr sz="1600" kern="1200">
                <a:solidFill>
                  <a:schemeClr val="tx1"/>
                </a:solidFill>
                <a:latin typeface="+mn-lt"/>
                <a:ea typeface="+mn-ea"/>
                <a:cs typeface="+mn-cs"/>
              </a:defRPr>
            </a:lvl9pPr>
          </a:lstStyle>
          <a:p>
            <a:r>
              <a:rPr lang="en-US" i="1" dirty="0">
                <a:solidFill>
                  <a:schemeClr val="tx1"/>
                </a:solidFill>
              </a:rPr>
              <a:t>Chris Odom, Robotics &amp; Physics Teacher / Textbook Author, George School</a:t>
            </a:r>
            <a:r>
              <a:rPr lang="en-US" dirty="0">
                <a:solidFill>
                  <a:schemeClr val="tx1"/>
                </a:solidFill>
              </a:rPr>
              <a:t/>
            </a:r>
            <a:br>
              <a:rPr lang="en-US" dirty="0">
                <a:solidFill>
                  <a:schemeClr val="tx1"/>
                </a:solidFill>
              </a:rPr>
            </a:br>
            <a:r>
              <a:rPr lang="en-US" dirty="0">
                <a:solidFill>
                  <a:schemeClr val="tx1"/>
                </a:solidFill>
              </a:rPr>
              <a:t>"STEAM" (Science, Technology, Engineering, Art, and Mathematics) is a well-known buzzword in education today. Most schools have no problem satisfying the Science, Art, and Math portions of the acronym, but often struggle to include Technology and Engineering into the equation. Perhaps the biggest hurdle is finding a coherent curriculum that integrates them all while maintaining the rigor deserving of each discipline. This workshop will describe the 17-year development of the Physical Computing &amp; Robotics curriculum at George School. I will explain why the popular FIRST, LEGO, and VEX platforms did not resonate with me, and how our thriving program of 60 students per year can be maintained for an annual cost between $0 and $100 per student. I will highlight our failures and successes, which have led to the use of the Patton Robotics platform and the development of textbooks and a curriculum that fully integrates art, science, mathematics, and engineering under the technology envelope.</a:t>
            </a:r>
          </a:p>
          <a:p>
            <a:r>
              <a:rPr lang="en-US" dirty="0">
                <a:solidFill>
                  <a:schemeClr val="tx1"/>
                </a:solidFill>
              </a:rPr>
              <a:t/>
            </a:r>
            <a:br>
              <a:rPr lang="en-US" dirty="0">
                <a:solidFill>
                  <a:schemeClr val="tx1"/>
                </a:solidFill>
              </a:rPr>
            </a:br>
            <a:r>
              <a:rPr lang="en-US" dirty="0">
                <a:solidFill>
                  <a:schemeClr val="tx1"/>
                </a:solidFill>
              </a:rPr>
              <a:t>Participants will have access to curricular materials used in our PC&amp;R course, as well as a list of supplies that keeps costs low while providing every student with their own scalable, autonomous robotics platform. The benefits of in-house hackathons and collaborations between students and across disciplines will be provided. Finally, participants will learn how a rigorous STEAM course that provides a pathway to future endeavors in college and in the workplace can be fun and attractive to students without being flashy and gimmicky.</a:t>
            </a:r>
            <a:br>
              <a:rPr lang="en-US" dirty="0">
                <a:solidFill>
                  <a:schemeClr val="tx1"/>
                </a:solidFill>
              </a:rPr>
            </a:br>
            <a:r>
              <a:rPr lang="en-US" i="1" dirty="0">
                <a:solidFill>
                  <a:schemeClr val="tx1"/>
                </a:solidFill>
              </a:rPr>
              <a:t>Middle School, Upper School, </a:t>
            </a:r>
            <a:r>
              <a:rPr lang="en-US" i="1" dirty="0" smtClean="0">
                <a:solidFill>
                  <a:schemeClr val="tx1"/>
                </a:solidFill>
              </a:rPr>
              <a:t>Administrators</a:t>
            </a:r>
            <a:endParaRPr lang="en-US" dirty="0">
              <a:solidFill>
                <a:schemeClr val="tx1"/>
              </a:solidFill>
            </a:endParaRPr>
          </a:p>
        </p:txBody>
      </p:sp>
      <p:sp>
        <p:nvSpPr>
          <p:cNvPr id="3" name="Slide Number Placeholder 2"/>
          <p:cNvSpPr>
            <a:spLocks noGrp="1"/>
          </p:cNvSpPr>
          <p:nvPr>
            <p:ph type="sldNum" sz="quarter" idx="12"/>
          </p:nvPr>
        </p:nvSpPr>
        <p:spPr>
          <a:xfrm>
            <a:off x="11420911" y="6101759"/>
            <a:ext cx="771089" cy="365125"/>
          </a:xfrm>
        </p:spPr>
        <p:txBody>
          <a:bodyPr/>
          <a:lstStyle/>
          <a:p>
            <a:fld id="{B9698738-B369-4EC2-B00C-B62D0CC57A96}" type="slidenum">
              <a:rPr lang="en-US" smtClean="0"/>
              <a:t>2</a:t>
            </a:fld>
            <a:endParaRPr lang="en-US"/>
          </a:p>
        </p:txBody>
      </p:sp>
    </p:spTree>
    <p:extLst>
      <p:ext uri="{BB962C8B-B14F-4D97-AF65-F5344CB8AC3E}">
        <p14:creationId xmlns:p14="http://schemas.microsoft.com/office/powerpoint/2010/main" val="347038721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2" y="181548"/>
            <a:ext cx="9905998" cy="943245"/>
          </a:xfrm>
        </p:spPr>
        <p:txBody>
          <a:bodyPr/>
          <a:lstStyle/>
          <a:p>
            <a:r>
              <a:rPr lang="en-US" dirty="0" smtClean="0"/>
              <a:t>Technology @ George School</a:t>
            </a:r>
            <a:endParaRPr lang="en-US" dirty="0"/>
          </a:p>
        </p:txBody>
      </p:sp>
      <p:sp>
        <p:nvSpPr>
          <p:cNvPr id="3" name="Content Placeholder 2"/>
          <p:cNvSpPr>
            <a:spLocks noGrp="1"/>
          </p:cNvSpPr>
          <p:nvPr>
            <p:ph idx="1"/>
          </p:nvPr>
        </p:nvSpPr>
        <p:spPr>
          <a:xfrm>
            <a:off x="1141412" y="1124793"/>
            <a:ext cx="10279499" cy="5494493"/>
          </a:xfrm>
        </p:spPr>
        <p:txBody>
          <a:bodyPr>
            <a:normAutofit fontScale="92500" lnSpcReduction="20000"/>
          </a:bodyPr>
          <a:lstStyle/>
          <a:p>
            <a:pPr marL="339725" indent="-339725"/>
            <a:r>
              <a:rPr lang="en-US" sz="3600" dirty="0" smtClean="0"/>
              <a:t>Definitely not a tech school.</a:t>
            </a:r>
          </a:p>
          <a:p>
            <a:pPr marL="339725" indent="-339725"/>
            <a:r>
              <a:rPr lang="en-US" sz="3600" dirty="0" smtClean="0"/>
              <a:t>Student skills in information technologies and engineering is quite limited.  But awesome artists!</a:t>
            </a:r>
          </a:p>
          <a:p>
            <a:pPr marL="796925" lvl="1" indent="-339725"/>
            <a:r>
              <a:rPr lang="en-US" sz="3200" dirty="0" smtClean="0"/>
              <a:t>Only </a:t>
            </a:r>
            <a:r>
              <a:rPr lang="en-US" sz="3200" dirty="0"/>
              <a:t>5% of my students have any experience </a:t>
            </a:r>
            <a:r>
              <a:rPr lang="en-US" sz="3200" dirty="0" smtClean="0"/>
              <a:t>coding.</a:t>
            </a:r>
          </a:p>
          <a:p>
            <a:pPr marL="796925" lvl="1" indent="-339725"/>
            <a:r>
              <a:rPr lang="en-US" sz="3200" dirty="0" smtClean="0"/>
              <a:t>Few can identify an Allen </a:t>
            </a:r>
            <a:r>
              <a:rPr lang="en-US" sz="3200" dirty="0"/>
              <a:t>wrench, </a:t>
            </a:r>
            <a:r>
              <a:rPr lang="en-US" sz="3200" dirty="0" smtClean="0"/>
              <a:t>Philips-head screwdriver</a:t>
            </a:r>
            <a:r>
              <a:rPr lang="en-US" sz="3200" dirty="0"/>
              <a:t>, or Vernier caliper.</a:t>
            </a:r>
          </a:p>
          <a:p>
            <a:pPr marL="339725" indent="-339725"/>
            <a:r>
              <a:rPr lang="en-US" sz="3600" dirty="0"/>
              <a:t>Students now must provide their own laptops.</a:t>
            </a:r>
          </a:p>
          <a:p>
            <a:pPr marL="339725" indent="-339725"/>
            <a:r>
              <a:rPr lang="en-US" sz="3600" dirty="0" smtClean="0"/>
              <a:t>Dual </a:t>
            </a:r>
            <a:r>
              <a:rPr lang="en-US" sz="3600" dirty="0"/>
              <a:t>Platform: PC and Mac are fully supported.  </a:t>
            </a:r>
          </a:p>
          <a:p>
            <a:pPr marL="796925" lvl="1" indent="-339725"/>
            <a:r>
              <a:rPr lang="en-US" sz="3200" b="1" dirty="0" smtClean="0"/>
              <a:t>Warning:</a:t>
            </a:r>
            <a:r>
              <a:rPr lang="en-US" sz="3200" dirty="0" smtClean="0"/>
              <a:t> More and more difficult to find non-blockbuster apps that run on a Mac.  Emerging tech not written for Mac.</a:t>
            </a:r>
            <a:endParaRPr lang="en-US" sz="3200" dirty="0"/>
          </a:p>
          <a:p>
            <a:pPr marL="339725" lvl="0" indent="-339725"/>
            <a:endParaRPr lang="en-US" sz="3600" dirty="0"/>
          </a:p>
        </p:txBody>
      </p:sp>
      <p:sp>
        <p:nvSpPr>
          <p:cNvPr id="4" name="Slide Number Placeholder 3"/>
          <p:cNvSpPr>
            <a:spLocks noGrp="1"/>
          </p:cNvSpPr>
          <p:nvPr>
            <p:ph type="sldNum" sz="quarter" idx="12"/>
          </p:nvPr>
        </p:nvSpPr>
        <p:spPr>
          <a:xfrm>
            <a:off x="11420911" y="6077483"/>
            <a:ext cx="771089" cy="365125"/>
          </a:xfrm>
        </p:spPr>
        <p:txBody>
          <a:bodyPr/>
          <a:lstStyle/>
          <a:p>
            <a:fld id="{B9698738-B369-4EC2-B00C-B62D0CC57A96}" type="slidenum">
              <a:rPr lang="en-US" smtClean="0"/>
              <a:t>20</a:t>
            </a:fld>
            <a:endParaRPr lang="en-US"/>
          </a:p>
        </p:txBody>
      </p:sp>
    </p:spTree>
    <p:extLst>
      <p:ext uri="{BB962C8B-B14F-4D97-AF65-F5344CB8AC3E}">
        <p14:creationId xmlns:p14="http://schemas.microsoft.com/office/powerpoint/2010/main" val="22886845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2" y="181548"/>
            <a:ext cx="9905998" cy="943245"/>
          </a:xfrm>
        </p:spPr>
        <p:txBody>
          <a:bodyPr>
            <a:normAutofit/>
          </a:bodyPr>
          <a:lstStyle/>
          <a:p>
            <a:r>
              <a:rPr lang="en-US" dirty="0" smtClean="0"/>
              <a:t>Assumptions about my Robotics Course</a:t>
            </a:r>
            <a:endParaRPr lang="en-US" dirty="0"/>
          </a:p>
        </p:txBody>
      </p:sp>
      <p:sp>
        <p:nvSpPr>
          <p:cNvPr id="3" name="Content Placeholder 2"/>
          <p:cNvSpPr>
            <a:spLocks noGrp="1"/>
          </p:cNvSpPr>
          <p:nvPr>
            <p:ph idx="1"/>
          </p:nvPr>
        </p:nvSpPr>
        <p:spPr>
          <a:xfrm>
            <a:off x="1141412" y="1124793"/>
            <a:ext cx="10519211" cy="5494493"/>
          </a:xfrm>
        </p:spPr>
        <p:txBody>
          <a:bodyPr>
            <a:normAutofit/>
          </a:bodyPr>
          <a:lstStyle/>
          <a:p>
            <a:pPr marL="339725" indent="-339725"/>
            <a:r>
              <a:rPr lang="en-US" sz="3200" dirty="0"/>
              <a:t>Year-long (3 terms</a:t>
            </a:r>
            <a:r>
              <a:rPr lang="en-US" sz="3200" dirty="0" smtClean="0"/>
              <a:t>).</a:t>
            </a:r>
            <a:endParaRPr lang="en-US" sz="3200" dirty="0"/>
          </a:p>
          <a:p>
            <a:pPr marL="339725" indent="-339725"/>
            <a:r>
              <a:rPr lang="en-US" sz="3200" dirty="0" smtClean="0"/>
              <a:t>Must be affordable (for the school and students).</a:t>
            </a:r>
          </a:p>
          <a:p>
            <a:pPr marL="339725" indent="-339725"/>
            <a:r>
              <a:rPr lang="en-US" sz="3200" dirty="0" smtClean="0"/>
              <a:t>Open to all sophomores, juniors, and seniors who meet the math prerequisite (~ Algebra 2 or Geometry with Trigonometry).</a:t>
            </a:r>
          </a:p>
          <a:p>
            <a:pPr marL="339725" indent="-339725"/>
            <a:r>
              <a:rPr lang="en-US" sz="3200" dirty="0" smtClean="0"/>
              <a:t>Accessible </a:t>
            </a:r>
            <a:r>
              <a:rPr lang="en-US" sz="3200" dirty="0"/>
              <a:t>to a wide range of students of varying abilities.  Mixed levels a must: </a:t>
            </a:r>
            <a:r>
              <a:rPr lang="en-US" sz="3200" b="1" dirty="0"/>
              <a:t>Intermediate</a:t>
            </a:r>
            <a:r>
              <a:rPr lang="en-US" sz="3200" dirty="0"/>
              <a:t> and </a:t>
            </a:r>
            <a:r>
              <a:rPr lang="en-US" sz="3200" b="1" dirty="0"/>
              <a:t>Intensive</a:t>
            </a:r>
            <a:r>
              <a:rPr lang="en-US" sz="3200" dirty="0"/>
              <a:t>.</a:t>
            </a:r>
          </a:p>
          <a:p>
            <a:pPr marL="339725" indent="-339725"/>
            <a:endParaRPr lang="en-US" sz="3600" dirty="0"/>
          </a:p>
        </p:txBody>
      </p:sp>
      <p:sp>
        <p:nvSpPr>
          <p:cNvPr id="4" name="Slide Number Placeholder 3"/>
          <p:cNvSpPr>
            <a:spLocks noGrp="1"/>
          </p:cNvSpPr>
          <p:nvPr>
            <p:ph type="sldNum" sz="quarter" idx="12"/>
          </p:nvPr>
        </p:nvSpPr>
        <p:spPr>
          <a:xfrm>
            <a:off x="11420911" y="6077483"/>
            <a:ext cx="771089" cy="365125"/>
          </a:xfrm>
        </p:spPr>
        <p:txBody>
          <a:bodyPr/>
          <a:lstStyle/>
          <a:p>
            <a:fld id="{B9698738-B369-4EC2-B00C-B62D0CC57A96}" type="slidenum">
              <a:rPr lang="en-US" smtClean="0"/>
              <a:t>21</a:t>
            </a:fld>
            <a:endParaRPr lang="en-US"/>
          </a:p>
        </p:txBody>
      </p:sp>
    </p:spTree>
    <p:extLst>
      <p:ext uri="{BB962C8B-B14F-4D97-AF65-F5344CB8AC3E}">
        <p14:creationId xmlns:p14="http://schemas.microsoft.com/office/powerpoint/2010/main" val="210437757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2" y="181548"/>
            <a:ext cx="10279500" cy="943245"/>
          </a:xfrm>
        </p:spPr>
        <p:txBody>
          <a:bodyPr>
            <a:normAutofit/>
          </a:bodyPr>
          <a:lstStyle/>
          <a:p>
            <a:r>
              <a:rPr lang="en-US" dirty="0" smtClean="0"/>
              <a:t>Evolution of GS Robotics – Beginnings</a:t>
            </a:r>
            <a:endParaRPr lang="en-US" dirty="0"/>
          </a:p>
        </p:txBody>
      </p:sp>
      <p:sp>
        <p:nvSpPr>
          <p:cNvPr id="3" name="Content Placeholder 2"/>
          <p:cNvSpPr>
            <a:spLocks noGrp="1"/>
          </p:cNvSpPr>
          <p:nvPr>
            <p:ph idx="1"/>
          </p:nvPr>
        </p:nvSpPr>
        <p:spPr>
          <a:xfrm>
            <a:off x="1141412" y="1124793"/>
            <a:ext cx="10519211" cy="5494493"/>
          </a:xfrm>
        </p:spPr>
        <p:txBody>
          <a:bodyPr>
            <a:normAutofit/>
          </a:bodyPr>
          <a:lstStyle/>
          <a:p>
            <a:pPr marL="339725" indent="-339725"/>
            <a:r>
              <a:rPr lang="en-US" sz="3200" dirty="0" smtClean="0"/>
              <a:t>2002 - my first year at George School.</a:t>
            </a:r>
          </a:p>
          <a:p>
            <a:pPr marL="339725" indent="-339725"/>
            <a:r>
              <a:rPr lang="en-US" sz="3200" dirty="0" smtClean="0"/>
              <a:t>One computer science class: </a:t>
            </a:r>
          </a:p>
          <a:p>
            <a:pPr marL="796925" lvl="1" indent="-339725"/>
            <a:r>
              <a:rPr lang="en-US" sz="2800" dirty="0" smtClean="0"/>
              <a:t>Desktop Business Computing with Visual </a:t>
            </a:r>
            <a:r>
              <a:rPr lang="en-US" sz="2800" dirty="0" err="1" smtClean="0"/>
              <a:t>Basic.Net</a:t>
            </a:r>
            <a:r>
              <a:rPr lang="en-US" sz="2800" dirty="0" smtClean="0"/>
              <a:t> (</a:t>
            </a:r>
            <a:r>
              <a:rPr lang="en-US" sz="2800" dirty="0" err="1" smtClean="0"/>
              <a:t>VB.Net</a:t>
            </a:r>
            <a:r>
              <a:rPr lang="en-US" sz="2800" dirty="0" smtClean="0"/>
              <a:t>)</a:t>
            </a:r>
          </a:p>
          <a:p>
            <a:pPr marL="796925" lvl="1" indent="-339725"/>
            <a:r>
              <a:rPr lang="en-US" sz="2800" dirty="0"/>
              <a:t>6</a:t>
            </a:r>
            <a:r>
              <a:rPr lang="en-US" sz="2800" dirty="0" smtClean="0"/>
              <a:t> students (understandably).  One girl.  One student of color.</a:t>
            </a:r>
          </a:p>
          <a:p>
            <a:pPr marL="339725" indent="-339725"/>
            <a:r>
              <a:rPr lang="en-US" sz="3200" dirty="0" smtClean="0"/>
              <a:t>First: Change from Business Computing to general coding with </a:t>
            </a:r>
            <a:r>
              <a:rPr lang="en-US" sz="3200" dirty="0" err="1" smtClean="0"/>
              <a:t>VB.Net</a:t>
            </a:r>
            <a:r>
              <a:rPr lang="en-US" sz="3200" dirty="0" smtClean="0"/>
              <a:t>:</a:t>
            </a:r>
          </a:p>
          <a:p>
            <a:pPr marL="796925" lvl="1" indent="-339725"/>
            <a:r>
              <a:rPr lang="en-US" sz="2800" dirty="0" smtClean="0"/>
              <a:t>Math, Science, Games, Sports, and, yes, Business apps</a:t>
            </a:r>
          </a:p>
          <a:p>
            <a:pPr marL="339725" indent="-339725"/>
            <a:endParaRPr lang="en-US" sz="3200" dirty="0"/>
          </a:p>
          <a:p>
            <a:pPr marL="339725" indent="-339725"/>
            <a:endParaRPr lang="en-US" sz="3600" dirty="0"/>
          </a:p>
        </p:txBody>
      </p:sp>
      <p:sp>
        <p:nvSpPr>
          <p:cNvPr id="4" name="Slide Number Placeholder 3"/>
          <p:cNvSpPr>
            <a:spLocks noGrp="1"/>
          </p:cNvSpPr>
          <p:nvPr>
            <p:ph type="sldNum" sz="quarter" idx="12"/>
          </p:nvPr>
        </p:nvSpPr>
        <p:spPr>
          <a:xfrm>
            <a:off x="11420911" y="6077483"/>
            <a:ext cx="771089" cy="365125"/>
          </a:xfrm>
        </p:spPr>
        <p:txBody>
          <a:bodyPr/>
          <a:lstStyle/>
          <a:p>
            <a:fld id="{B9698738-B369-4EC2-B00C-B62D0CC57A96}" type="slidenum">
              <a:rPr lang="en-US" smtClean="0"/>
              <a:t>22</a:t>
            </a:fld>
            <a:endParaRPr lang="en-US"/>
          </a:p>
        </p:txBody>
      </p:sp>
    </p:spTree>
    <p:extLst>
      <p:ext uri="{BB962C8B-B14F-4D97-AF65-F5344CB8AC3E}">
        <p14:creationId xmlns:p14="http://schemas.microsoft.com/office/powerpoint/2010/main" val="279887861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2" y="181548"/>
            <a:ext cx="10279500" cy="943245"/>
          </a:xfrm>
        </p:spPr>
        <p:txBody>
          <a:bodyPr>
            <a:noAutofit/>
          </a:bodyPr>
          <a:lstStyle/>
          <a:p>
            <a:r>
              <a:rPr lang="en-US" dirty="0" smtClean="0"/>
              <a:t>Evolution – Kylan Turner &amp; Brian Patton</a:t>
            </a:r>
            <a:endParaRPr lang="en-US" dirty="0"/>
          </a:p>
        </p:txBody>
      </p:sp>
      <p:sp>
        <p:nvSpPr>
          <p:cNvPr id="3" name="Content Placeholder 2"/>
          <p:cNvSpPr>
            <a:spLocks noGrp="1"/>
          </p:cNvSpPr>
          <p:nvPr>
            <p:ph idx="1"/>
          </p:nvPr>
        </p:nvSpPr>
        <p:spPr>
          <a:xfrm>
            <a:off x="920188" y="1262357"/>
            <a:ext cx="7082835" cy="5356928"/>
          </a:xfrm>
        </p:spPr>
        <p:txBody>
          <a:bodyPr>
            <a:normAutofit/>
          </a:bodyPr>
          <a:lstStyle/>
          <a:p>
            <a:pPr marL="339725" indent="-339725"/>
            <a:r>
              <a:rPr lang="en-US" sz="2800" dirty="0" smtClean="0"/>
              <a:t>The lone female in that first class was a senior named Kylan Turner.  Math was not her favorite subject and saw programming as the lesser of all other math evils.</a:t>
            </a:r>
          </a:p>
          <a:p>
            <a:pPr marL="339725" indent="-339725"/>
            <a:r>
              <a:rPr lang="en-US" sz="2800" dirty="0" smtClean="0"/>
              <a:t>At that same time, Brian Patton – </a:t>
            </a:r>
            <a:r>
              <a:rPr lang="en-US" sz="2800" dirty="0"/>
              <a:t>s</a:t>
            </a:r>
            <a:r>
              <a:rPr lang="en-US" sz="2800" dirty="0" smtClean="0"/>
              <a:t>ubstitute teacher and </a:t>
            </a:r>
            <a:r>
              <a:rPr lang="en-US" sz="2800" dirty="0"/>
              <a:t>President of Patton Robotics, </a:t>
            </a:r>
            <a:r>
              <a:rPr lang="en-US" sz="2800" dirty="0" smtClean="0"/>
              <a:t>LLC – introduced me to his patented facially expressive robot ESRA, which could be controlled with </a:t>
            </a:r>
            <a:r>
              <a:rPr lang="en-US" sz="2800" dirty="0" err="1" smtClean="0"/>
              <a:t>VB.Net</a:t>
            </a:r>
            <a:r>
              <a:rPr lang="en-US" sz="2800" dirty="0" smtClean="0"/>
              <a:t> code.</a:t>
            </a:r>
          </a:p>
        </p:txBody>
      </p:sp>
      <p:sp>
        <p:nvSpPr>
          <p:cNvPr id="4" name="Slide Number Placeholder 3"/>
          <p:cNvSpPr>
            <a:spLocks noGrp="1"/>
          </p:cNvSpPr>
          <p:nvPr>
            <p:ph type="sldNum" sz="quarter" idx="12"/>
          </p:nvPr>
        </p:nvSpPr>
        <p:spPr>
          <a:xfrm>
            <a:off x="11420911" y="6077483"/>
            <a:ext cx="771089" cy="365125"/>
          </a:xfrm>
        </p:spPr>
        <p:txBody>
          <a:bodyPr/>
          <a:lstStyle/>
          <a:p>
            <a:fld id="{B9698738-B369-4EC2-B00C-B62D0CC57A96}" type="slidenum">
              <a:rPr lang="en-US" smtClean="0"/>
              <a:t>23</a:t>
            </a:fld>
            <a:endParaRPr lang="en-US"/>
          </a:p>
        </p:txBody>
      </p:sp>
      <p:pic>
        <p:nvPicPr>
          <p:cNvPr id="5" name="Picture 8" descr="ESRA smile"/>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l="5887" r="44017" b="4307"/>
          <a:stretch/>
        </p:blipFill>
        <p:spPr bwMode="auto">
          <a:xfrm>
            <a:off x="8391440" y="3529379"/>
            <a:ext cx="2087745" cy="299280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rotWithShape="1">
          <a:blip r:embed="rId5">
            <a:extLst>
              <a:ext uri="{28A0092B-C50C-407E-A947-70E740481C1C}">
                <a14:useLocalDpi xmlns:a14="http://schemas.microsoft.com/office/drawing/2010/main" val="0"/>
              </a:ext>
            </a:extLst>
          </a:blip>
          <a:srcRect l="9173" t="7666" r="5574"/>
          <a:stretch/>
        </p:blipFill>
        <p:spPr>
          <a:xfrm>
            <a:off x="8375256" y="1537487"/>
            <a:ext cx="2103929" cy="1813796"/>
          </a:xfrm>
          <a:prstGeom prst="rect">
            <a:avLst/>
          </a:prstGeom>
        </p:spPr>
      </p:pic>
    </p:spTree>
    <p:extLst>
      <p:ext uri="{BB962C8B-B14F-4D97-AF65-F5344CB8AC3E}">
        <p14:creationId xmlns:p14="http://schemas.microsoft.com/office/powerpoint/2010/main" val="165455287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2" y="181548"/>
            <a:ext cx="10500723" cy="943245"/>
          </a:xfrm>
        </p:spPr>
        <p:txBody>
          <a:bodyPr>
            <a:noAutofit/>
          </a:bodyPr>
          <a:lstStyle/>
          <a:p>
            <a:r>
              <a:rPr lang="en-US" dirty="0"/>
              <a:t>Evolution of GS Robotics </a:t>
            </a:r>
            <a:r>
              <a:rPr lang="en-US" dirty="0" smtClean="0"/>
              <a:t>– Kylan’s Progress</a:t>
            </a:r>
            <a:endParaRPr lang="en-US" dirty="0"/>
          </a:p>
        </p:txBody>
      </p:sp>
      <p:sp>
        <p:nvSpPr>
          <p:cNvPr id="3" name="Content Placeholder 2"/>
          <p:cNvSpPr>
            <a:spLocks noGrp="1"/>
          </p:cNvSpPr>
          <p:nvPr>
            <p:ph idx="1"/>
          </p:nvPr>
        </p:nvSpPr>
        <p:spPr>
          <a:xfrm>
            <a:off x="920188" y="1124793"/>
            <a:ext cx="10721947" cy="5632057"/>
          </a:xfrm>
        </p:spPr>
        <p:txBody>
          <a:bodyPr>
            <a:noAutofit/>
          </a:bodyPr>
          <a:lstStyle/>
          <a:p>
            <a:pPr marL="339725" indent="-339725"/>
            <a:r>
              <a:rPr lang="en-US" sz="2800" dirty="0" smtClean="0"/>
              <a:t>Kylan was not a terribly motivated desktop programming student until she realized she could apply classroom </a:t>
            </a:r>
            <a:r>
              <a:rPr lang="en-US" sz="2800" dirty="0" err="1" smtClean="0"/>
              <a:t>VB.Net</a:t>
            </a:r>
            <a:r>
              <a:rPr lang="en-US" sz="2800" dirty="0" smtClean="0"/>
              <a:t> coding and Brian’s ESRA to help a little boy </a:t>
            </a:r>
            <a:r>
              <a:rPr lang="en-US" sz="2800" dirty="0"/>
              <a:t>with </a:t>
            </a:r>
            <a:r>
              <a:rPr lang="en-US" sz="2800" dirty="0" smtClean="0"/>
              <a:t>autism who lived in her neighborhood.</a:t>
            </a:r>
          </a:p>
          <a:p>
            <a:pPr marL="339725" indent="-339725"/>
            <a:r>
              <a:rPr lang="en-US" sz="2800" dirty="0"/>
              <a:t>After that, everything changed.  Kylan </a:t>
            </a:r>
            <a:r>
              <a:rPr lang="en-US" sz="2800" dirty="0" smtClean="0"/>
              <a:t>became highly motivated, writing programs for ESRA that would help the young boy with his arithmetic and communication skills.</a:t>
            </a:r>
          </a:p>
          <a:p>
            <a:pPr marL="339725" indent="-339725"/>
            <a:r>
              <a:rPr lang="en-US" sz="2800" dirty="0" smtClean="0"/>
              <a:t>She went on to study psychology and neuroscience at the University of Pittsburgh, and is </a:t>
            </a:r>
            <a:r>
              <a:rPr lang="en-US" sz="2800" dirty="0" smtClean="0">
                <a:hlinkClick r:id="rId3"/>
              </a:rPr>
              <a:t>now</a:t>
            </a:r>
            <a:r>
              <a:rPr lang="en-US" sz="2800" dirty="0" smtClean="0"/>
              <a:t> a board certified Behavioral Analyst and professor at Simmons University.  </a:t>
            </a:r>
          </a:p>
          <a:p>
            <a:pPr marL="339725" indent="-339725"/>
            <a:r>
              <a:rPr lang="en-US" sz="2800" dirty="0"/>
              <a:t>Read Kylan’s story: </a:t>
            </a:r>
            <a:r>
              <a:rPr lang="en-US" sz="1800" dirty="0" smtClean="0">
                <a:hlinkClick r:id="rId4"/>
              </a:rPr>
              <a:t>www.pcrduino.com/wp-content/uploads/about/Kylan_Turner_Georgian05.pdf</a:t>
            </a:r>
            <a:r>
              <a:rPr lang="en-US" sz="1800" dirty="0" smtClean="0"/>
              <a:t> .</a:t>
            </a:r>
            <a:endParaRPr lang="en-US" sz="1800" dirty="0"/>
          </a:p>
        </p:txBody>
      </p:sp>
      <p:sp>
        <p:nvSpPr>
          <p:cNvPr id="4" name="Slide Number Placeholder 3"/>
          <p:cNvSpPr>
            <a:spLocks noGrp="1"/>
          </p:cNvSpPr>
          <p:nvPr>
            <p:ph type="sldNum" sz="quarter" idx="12"/>
          </p:nvPr>
        </p:nvSpPr>
        <p:spPr>
          <a:xfrm>
            <a:off x="11420911" y="6077483"/>
            <a:ext cx="771089" cy="365125"/>
          </a:xfrm>
        </p:spPr>
        <p:txBody>
          <a:bodyPr/>
          <a:lstStyle/>
          <a:p>
            <a:fld id="{B9698738-B369-4EC2-B00C-B62D0CC57A96}" type="slidenum">
              <a:rPr lang="en-US" smtClean="0"/>
              <a:t>24</a:t>
            </a:fld>
            <a:endParaRPr lang="en-US"/>
          </a:p>
        </p:txBody>
      </p:sp>
    </p:spTree>
    <p:extLst>
      <p:ext uri="{BB962C8B-B14F-4D97-AF65-F5344CB8AC3E}">
        <p14:creationId xmlns:p14="http://schemas.microsoft.com/office/powerpoint/2010/main" val="307962137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2" y="181548"/>
            <a:ext cx="10279500" cy="943245"/>
          </a:xfrm>
        </p:spPr>
        <p:txBody>
          <a:bodyPr>
            <a:noAutofit/>
          </a:bodyPr>
          <a:lstStyle/>
          <a:p>
            <a:r>
              <a:rPr lang="en-US" dirty="0" smtClean="0"/>
              <a:t>Evolution of GS Robotics</a:t>
            </a:r>
            <a:r>
              <a:rPr lang="en-US" dirty="0"/>
              <a:t> </a:t>
            </a:r>
            <a:r>
              <a:rPr lang="en-US" dirty="0" smtClean="0"/>
              <a:t>– Kylan’s Influence</a:t>
            </a:r>
            <a:endParaRPr lang="en-US" dirty="0"/>
          </a:p>
        </p:txBody>
      </p:sp>
      <p:sp>
        <p:nvSpPr>
          <p:cNvPr id="3" name="Content Placeholder 2"/>
          <p:cNvSpPr>
            <a:spLocks noGrp="1"/>
          </p:cNvSpPr>
          <p:nvPr>
            <p:ph idx="1"/>
          </p:nvPr>
        </p:nvSpPr>
        <p:spPr>
          <a:xfrm>
            <a:off x="938676" y="1278542"/>
            <a:ext cx="10721947" cy="5340744"/>
          </a:xfrm>
        </p:spPr>
        <p:txBody>
          <a:bodyPr>
            <a:noAutofit/>
          </a:bodyPr>
          <a:lstStyle/>
          <a:p>
            <a:pPr marL="339725" indent="-339725"/>
            <a:r>
              <a:rPr lang="en-US" sz="3200" dirty="0" smtClean="0"/>
              <a:t>Kylan’s story has stuck with me because it was so impactful and became the inspiration for today’s GS Robotics program.</a:t>
            </a:r>
          </a:p>
          <a:p>
            <a:pPr marL="796925" lvl="1" indent="-339725"/>
            <a:r>
              <a:rPr lang="en-US" sz="2800" dirty="0" smtClean="0"/>
              <a:t>Project-based learning is incredibly powerful.</a:t>
            </a:r>
          </a:p>
          <a:p>
            <a:pPr marL="796925" lvl="1" indent="-339725"/>
            <a:r>
              <a:rPr lang="en-US" sz="2800" dirty="0" smtClean="0"/>
              <a:t>Recruit out-of-the-box, creative thinkers with open arms – even (especially) if they don’t fit the typical profile of a technology geek.</a:t>
            </a:r>
          </a:p>
          <a:p>
            <a:pPr marL="796925" lvl="1" indent="-339725"/>
            <a:r>
              <a:rPr lang="en-US" sz="2800" dirty="0" smtClean="0"/>
              <a:t>Coding opens doors that would remain firmly closed otherwise.</a:t>
            </a:r>
          </a:p>
          <a:p>
            <a:pPr marL="796925" lvl="1" indent="-339725"/>
            <a:r>
              <a:rPr lang="en-US" sz="2800" dirty="0" smtClean="0"/>
              <a:t>Solidified in me that “schooling should never get in the way of one’s education”!  There are lots of ways to teach material.</a:t>
            </a:r>
          </a:p>
          <a:p>
            <a:pPr marL="796925" lvl="1" indent="-339725"/>
            <a:r>
              <a:rPr lang="en-US" sz="2800" dirty="0" smtClean="0"/>
              <a:t>The start of a long collaboration with Brian Patton.</a:t>
            </a:r>
            <a:endParaRPr lang="en-US" sz="2800" dirty="0"/>
          </a:p>
        </p:txBody>
      </p:sp>
      <p:sp>
        <p:nvSpPr>
          <p:cNvPr id="4" name="Slide Number Placeholder 3"/>
          <p:cNvSpPr>
            <a:spLocks noGrp="1"/>
          </p:cNvSpPr>
          <p:nvPr>
            <p:ph type="sldNum" sz="quarter" idx="12"/>
          </p:nvPr>
        </p:nvSpPr>
        <p:spPr>
          <a:xfrm>
            <a:off x="11420911" y="6077483"/>
            <a:ext cx="771089" cy="365125"/>
          </a:xfrm>
        </p:spPr>
        <p:txBody>
          <a:bodyPr/>
          <a:lstStyle/>
          <a:p>
            <a:fld id="{B9698738-B369-4EC2-B00C-B62D0CC57A96}" type="slidenum">
              <a:rPr lang="en-US" smtClean="0"/>
              <a:t>25</a:t>
            </a:fld>
            <a:endParaRPr lang="en-US"/>
          </a:p>
        </p:txBody>
      </p:sp>
    </p:spTree>
    <p:extLst>
      <p:ext uri="{BB962C8B-B14F-4D97-AF65-F5344CB8AC3E}">
        <p14:creationId xmlns:p14="http://schemas.microsoft.com/office/powerpoint/2010/main" val="382073265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2" y="181548"/>
            <a:ext cx="10279500" cy="943245"/>
          </a:xfrm>
        </p:spPr>
        <p:txBody>
          <a:bodyPr>
            <a:noAutofit/>
          </a:bodyPr>
          <a:lstStyle/>
          <a:p>
            <a:r>
              <a:rPr lang="en-US" dirty="0" smtClean="0"/>
              <a:t>Evolution of GS Robotics</a:t>
            </a:r>
            <a:r>
              <a:rPr lang="en-US" dirty="0"/>
              <a:t> </a:t>
            </a:r>
            <a:r>
              <a:rPr lang="en-US" dirty="0" smtClean="0"/>
              <a:t>– The Early Course</a:t>
            </a:r>
            <a:endParaRPr lang="en-US" dirty="0"/>
          </a:p>
        </p:txBody>
      </p:sp>
      <p:sp>
        <p:nvSpPr>
          <p:cNvPr id="3" name="Content Placeholder 2"/>
          <p:cNvSpPr>
            <a:spLocks noGrp="1"/>
          </p:cNvSpPr>
          <p:nvPr>
            <p:ph idx="1"/>
          </p:nvPr>
        </p:nvSpPr>
        <p:spPr>
          <a:xfrm>
            <a:off x="808478" y="1051561"/>
            <a:ext cx="10978138" cy="5668310"/>
          </a:xfrm>
        </p:spPr>
        <p:txBody>
          <a:bodyPr>
            <a:normAutofit fontScale="92500" lnSpcReduction="10000"/>
          </a:bodyPr>
          <a:lstStyle/>
          <a:p>
            <a:pPr marL="339725" indent="-339725"/>
            <a:r>
              <a:rPr lang="en-US" sz="3200" dirty="0" smtClean="0"/>
              <a:t>I felt compelled to create a robotics course, starting in 2003</a:t>
            </a:r>
            <a:r>
              <a:rPr lang="en-US" sz="3200" dirty="0"/>
              <a:t>. No curriculum was available.  Course had to be created from </a:t>
            </a:r>
            <a:r>
              <a:rPr lang="en-US" sz="3200" dirty="0" smtClean="0"/>
              <a:t>scratch.</a:t>
            </a:r>
          </a:p>
          <a:p>
            <a:pPr marL="339725" indent="-339725"/>
            <a:r>
              <a:rPr lang="en-US" sz="3200" dirty="0" smtClean="0"/>
              <a:t>I know I wanted:</a:t>
            </a:r>
          </a:p>
          <a:p>
            <a:pPr marL="796925" lvl="1" indent="-339725"/>
            <a:r>
              <a:rPr lang="en-US" sz="2800" dirty="0" smtClean="0"/>
              <a:t>A </a:t>
            </a:r>
            <a:r>
              <a:rPr lang="en-US" sz="2800" b="1" dirty="0" smtClean="0"/>
              <a:t>year-long course</a:t>
            </a:r>
            <a:r>
              <a:rPr lang="en-US" sz="2800" dirty="0" smtClean="0"/>
              <a:t>, not a club or after school activity.</a:t>
            </a:r>
          </a:p>
          <a:p>
            <a:pPr marL="796925" lvl="1" indent="-339725"/>
            <a:r>
              <a:rPr lang="en-US" sz="2800" dirty="0" smtClean="0"/>
              <a:t>The new robotics course had to cover a wide range of topics, including </a:t>
            </a:r>
            <a:r>
              <a:rPr lang="en-US" sz="2800" b="1" dirty="0" smtClean="0"/>
              <a:t>coding</a:t>
            </a:r>
            <a:r>
              <a:rPr lang="en-US" sz="2800" dirty="0" smtClean="0"/>
              <a:t>, </a:t>
            </a:r>
            <a:r>
              <a:rPr lang="en-US" sz="2800" b="1" dirty="0" smtClean="0"/>
              <a:t>electronics</a:t>
            </a:r>
            <a:r>
              <a:rPr lang="en-US" sz="2800" dirty="0" smtClean="0"/>
              <a:t>, and </a:t>
            </a:r>
            <a:r>
              <a:rPr lang="en-US" sz="2800" b="1" dirty="0" smtClean="0"/>
              <a:t>robotics</a:t>
            </a:r>
            <a:r>
              <a:rPr lang="en-US" sz="2800" dirty="0" smtClean="0"/>
              <a:t>. </a:t>
            </a:r>
            <a:r>
              <a:rPr lang="en-US" sz="2800" b="1" dirty="0" smtClean="0"/>
              <a:t>One robot per student</a:t>
            </a:r>
            <a:r>
              <a:rPr lang="en-US" sz="2800" dirty="0" smtClean="0"/>
              <a:t>.  The robot must evolve with the course.</a:t>
            </a:r>
          </a:p>
          <a:p>
            <a:pPr marL="796925" lvl="1" indent="-339725"/>
            <a:r>
              <a:rPr lang="en-US" sz="2800" b="1" dirty="0" smtClean="0"/>
              <a:t>Real coding, real engineering </a:t>
            </a:r>
            <a:r>
              <a:rPr lang="en-US" sz="2800" dirty="0" smtClean="0"/>
              <a:t>for the real world.</a:t>
            </a:r>
            <a:r>
              <a:rPr lang="en-US" sz="2800" dirty="0"/>
              <a:t> </a:t>
            </a:r>
            <a:r>
              <a:rPr lang="en-US" sz="2800" dirty="0" smtClean="0"/>
              <a:t> Off-the-shelf components; no proprietary equipment.  No </a:t>
            </a:r>
            <a:r>
              <a:rPr lang="en-US" sz="2800" dirty="0"/>
              <a:t>drag-and-drop coding</a:t>
            </a:r>
            <a:r>
              <a:rPr lang="en-US" sz="2800" dirty="0" smtClean="0"/>
              <a:t>.</a:t>
            </a:r>
          </a:p>
          <a:p>
            <a:pPr marL="796925" lvl="1" indent="-339725"/>
            <a:r>
              <a:rPr lang="en-US" sz="2800" dirty="0" smtClean="0"/>
              <a:t>Autonomous robotics – nothing remote controlled.  Teach to the future.</a:t>
            </a:r>
          </a:p>
          <a:p>
            <a:pPr marL="796925" lvl="1" indent="-339725"/>
            <a:r>
              <a:rPr lang="en-US" sz="2800" dirty="0" smtClean="0"/>
              <a:t>An </a:t>
            </a:r>
            <a:r>
              <a:rPr lang="en-US" sz="2800" b="1" dirty="0"/>
              <a:t>affordable</a:t>
            </a:r>
            <a:r>
              <a:rPr lang="en-US" sz="2800" dirty="0"/>
              <a:t> option – no budget</a:t>
            </a:r>
            <a:r>
              <a:rPr lang="en-US" sz="2800" dirty="0" smtClean="0"/>
              <a:t>!</a:t>
            </a:r>
          </a:p>
        </p:txBody>
      </p:sp>
      <p:sp>
        <p:nvSpPr>
          <p:cNvPr id="4" name="Slide Number Placeholder 3"/>
          <p:cNvSpPr>
            <a:spLocks noGrp="1"/>
          </p:cNvSpPr>
          <p:nvPr>
            <p:ph type="sldNum" sz="quarter" idx="12"/>
          </p:nvPr>
        </p:nvSpPr>
        <p:spPr>
          <a:xfrm>
            <a:off x="11420911" y="6077483"/>
            <a:ext cx="771089" cy="365125"/>
          </a:xfrm>
        </p:spPr>
        <p:txBody>
          <a:bodyPr/>
          <a:lstStyle/>
          <a:p>
            <a:fld id="{B9698738-B369-4EC2-B00C-B62D0CC57A96}" type="slidenum">
              <a:rPr lang="en-US" smtClean="0"/>
              <a:t>26</a:t>
            </a:fld>
            <a:endParaRPr lang="en-US"/>
          </a:p>
        </p:txBody>
      </p:sp>
    </p:spTree>
    <p:extLst>
      <p:ext uri="{BB962C8B-B14F-4D97-AF65-F5344CB8AC3E}">
        <p14:creationId xmlns:p14="http://schemas.microsoft.com/office/powerpoint/2010/main" val="262758472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2" y="181548"/>
            <a:ext cx="10279500" cy="943245"/>
          </a:xfrm>
        </p:spPr>
        <p:txBody>
          <a:bodyPr>
            <a:noAutofit/>
          </a:bodyPr>
          <a:lstStyle/>
          <a:p>
            <a:r>
              <a:rPr lang="en-US" dirty="0" smtClean="0"/>
              <a:t>Evolution of GS Robotics</a:t>
            </a:r>
            <a:r>
              <a:rPr lang="en-US" dirty="0"/>
              <a:t> </a:t>
            </a:r>
            <a:r>
              <a:rPr lang="en-US" dirty="0" smtClean="0"/>
              <a:t>– Decisions</a:t>
            </a:r>
            <a:endParaRPr lang="en-US" dirty="0"/>
          </a:p>
        </p:txBody>
      </p:sp>
      <p:sp>
        <p:nvSpPr>
          <p:cNvPr id="3" name="Content Placeholder 2"/>
          <p:cNvSpPr>
            <a:spLocks noGrp="1"/>
          </p:cNvSpPr>
          <p:nvPr>
            <p:ph idx="1"/>
          </p:nvPr>
        </p:nvSpPr>
        <p:spPr>
          <a:xfrm>
            <a:off x="938676" y="1027689"/>
            <a:ext cx="10602835" cy="2969777"/>
          </a:xfrm>
        </p:spPr>
        <p:txBody>
          <a:bodyPr>
            <a:normAutofit lnSpcReduction="10000"/>
          </a:bodyPr>
          <a:lstStyle/>
          <a:p>
            <a:pPr marL="339725" indent="-339725"/>
            <a:r>
              <a:rPr lang="en-US" sz="3200" dirty="0" smtClean="0"/>
              <a:t>But </a:t>
            </a:r>
            <a:r>
              <a:rPr lang="en-US" sz="3200" dirty="0"/>
              <a:t>which platform?  FIRST, LEGO </a:t>
            </a:r>
            <a:r>
              <a:rPr lang="en-US" sz="3200" dirty="0" err="1"/>
              <a:t>Mindstorms</a:t>
            </a:r>
            <a:r>
              <a:rPr lang="en-US" sz="3200" dirty="0"/>
              <a:t>, </a:t>
            </a:r>
            <a:r>
              <a:rPr lang="en-US" sz="3200" dirty="0" smtClean="0"/>
              <a:t>BOE-BOT, VEX, BX-24/Mouse?</a:t>
            </a:r>
          </a:p>
          <a:p>
            <a:pPr marL="339725" indent="-339725"/>
            <a:r>
              <a:rPr lang="en-US" sz="3200" dirty="0" smtClean="0"/>
              <a:t>All are great, but after a much research, only one system ticked all my boxes: Mouse </a:t>
            </a:r>
            <a:r>
              <a:rPr lang="en-US" sz="3200" dirty="0"/>
              <a:t>r</a:t>
            </a:r>
            <a:r>
              <a:rPr lang="en-US" sz="3200" dirty="0" smtClean="0"/>
              <a:t>obot with BX-24 microcontroller brain and RAMB Motherboard.  (Brian Patton VP of company).</a:t>
            </a:r>
            <a:endParaRPr lang="en-US" sz="3200" dirty="0"/>
          </a:p>
          <a:p>
            <a:pPr marL="796925" lvl="1" indent="-339725"/>
            <a:endParaRPr lang="en-US" sz="2800" dirty="0" smtClean="0"/>
          </a:p>
          <a:p>
            <a:pPr marL="339725" indent="-339725"/>
            <a:endParaRPr lang="en-US" sz="3200" dirty="0" smtClean="0"/>
          </a:p>
        </p:txBody>
      </p:sp>
      <p:sp>
        <p:nvSpPr>
          <p:cNvPr id="4" name="Slide Number Placeholder 3"/>
          <p:cNvSpPr>
            <a:spLocks noGrp="1"/>
          </p:cNvSpPr>
          <p:nvPr>
            <p:ph type="sldNum" sz="quarter" idx="12"/>
          </p:nvPr>
        </p:nvSpPr>
        <p:spPr>
          <a:xfrm>
            <a:off x="11420911" y="6077483"/>
            <a:ext cx="771089" cy="365125"/>
          </a:xfrm>
        </p:spPr>
        <p:txBody>
          <a:bodyPr/>
          <a:lstStyle/>
          <a:p>
            <a:fld id="{B9698738-B369-4EC2-B00C-B62D0CC57A96}" type="slidenum">
              <a:rPr lang="en-US" smtClean="0"/>
              <a:t>27</a:t>
            </a:fld>
            <a:endParaRPr lang="en-US"/>
          </a:p>
        </p:txBody>
      </p:sp>
      <p:pic>
        <p:nvPicPr>
          <p:cNvPr id="5" name="Picture 8" descr="DSC00024"/>
          <p:cNvPicPr>
            <a:picLocks noChangeAspect="1" noChangeArrowheads="1"/>
          </p:cNvPicPr>
          <p:nvPr/>
        </p:nvPicPr>
        <p:blipFill rotWithShape="1">
          <a:blip r:embed="rId3">
            <a:lum bright="6000" contrast="12000"/>
            <a:extLst>
              <a:ext uri="{28A0092B-C50C-407E-A947-70E740481C1C}">
                <a14:useLocalDpi xmlns:a14="http://schemas.microsoft.com/office/drawing/2010/main" val="0"/>
              </a:ext>
            </a:extLst>
          </a:blip>
          <a:srcRect l="13382" t="4869" r="9487" b="3319"/>
          <a:stretch/>
        </p:blipFill>
        <p:spPr bwMode="auto">
          <a:xfrm>
            <a:off x="1193336" y="4013305"/>
            <a:ext cx="2791752" cy="249234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7" descr="bx penny"/>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4239747" y="3979136"/>
            <a:ext cx="3381408" cy="253605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bx24ramb"/>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75814" y="3991451"/>
            <a:ext cx="3352800" cy="2511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362672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2" y="181548"/>
            <a:ext cx="10279500" cy="943245"/>
          </a:xfrm>
        </p:spPr>
        <p:txBody>
          <a:bodyPr>
            <a:noAutofit/>
          </a:bodyPr>
          <a:lstStyle/>
          <a:p>
            <a:r>
              <a:rPr lang="en-US" dirty="0" smtClean="0"/>
              <a:t>Evolution of GS Robotics</a:t>
            </a:r>
            <a:r>
              <a:rPr lang="en-US" dirty="0"/>
              <a:t> </a:t>
            </a:r>
            <a:r>
              <a:rPr lang="en-US" dirty="0" smtClean="0"/>
              <a:t>– Why Not First</a:t>
            </a:r>
            <a:endParaRPr lang="en-US" dirty="0"/>
          </a:p>
        </p:txBody>
      </p:sp>
      <p:sp>
        <p:nvSpPr>
          <p:cNvPr id="3" name="Content Placeholder 2"/>
          <p:cNvSpPr>
            <a:spLocks noGrp="1"/>
          </p:cNvSpPr>
          <p:nvPr>
            <p:ph idx="1"/>
          </p:nvPr>
        </p:nvSpPr>
        <p:spPr>
          <a:xfrm>
            <a:off x="1030739" y="1365753"/>
            <a:ext cx="3082628" cy="5049429"/>
          </a:xfrm>
        </p:spPr>
        <p:txBody>
          <a:bodyPr>
            <a:normAutofit fontScale="92500" lnSpcReduction="20000"/>
          </a:bodyPr>
          <a:lstStyle/>
          <a:p>
            <a:pPr marL="339725" indent="-339725"/>
            <a:r>
              <a:rPr lang="en-US" sz="3200" dirty="0" smtClean="0"/>
              <a:t>Too expensive</a:t>
            </a:r>
          </a:p>
          <a:p>
            <a:pPr marL="339725" indent="-339725"/>
            <a:r>
              <a:rPr lang="en-US" sz="3200" dirty="0" smtClean="0"/>
              <a:t>Students must share one robot</a:t>
            </a:r>
            <a:endParaRPr lang="en-US" sz="3200" dirty="0"/>
          </a:p>
          <a:p>
            <a:pPr marL="339725" indent="-339725"/>
            <a:r>
              <a:rPr lang="en-US" sz="3200" dirty="0" smtClean="0"/>
              <a:t>Too little time on robotics.  (See sample timeline.)</a:t>
            </a:r>
          </a:p>
          <a:p>
            <a:pPr marL="339725" indent="-339725"/>
            <a:r>
              <a:rPr lang="en-US" sz="3200" dirty="0" smtClean="0"/>
              <a:t>Little autonomy.</a:t>
            </a:r>
          </a:p>
          <a:p>
            <a:pPr marL="339725" indent="-339725"/>
            <a:r>
              <a:rPr lang="en-US" sz="3200" dirty="0" smtClean="0"/>
              <a:t>Final project decided for me.</a:t>
            </a:r>
          </a:p>
          <a:p>
            <a:pPr marL="796925" lvl="1" indent="-339725"/>
            <a:endParaRPr lang="en-US" sz="2800" dirty="0" smtClean="0"/>
          </a:p>
          <a:p>
            <a:pPr marL="339725" indent="-339725"/>
            <a:endParaRPr lang="en-US" sz="3200" dirty="0" smtClean="0"/>
          </a:p>
        </p:txBody>
      </p:sp>
      <p:sp>
        <p:nvSpPr>
          <p:cNvPr id="4" name="Slide Number Placeholder 3"/>
          <p:cNvSpPr>
            <a:spLocks noGrp="1"/>
          </p:cNvSpPr>
          <p:nvPr>
            <p:ph type="sldNum" sz="quarter" idx="12"/>
          </p:nvPr>
        </p:nvSpPr>
        <p:spPr>
          <a:xfrm>
            <a:off x="11420911" y="6077483"/>
            <a:ext cx="771089" cy="365125"/>
          </a:xfrm>
        </p:spPr>
        <p:txBody>
          <a:bodyPr/>
          <a:lstStyle/>
          <a:p>
            <a:fld id="{B9698738-B369-4EC2-B00C-B62D0CC57A96}" type="slidenum">
              <a:rPr lang="en-US" smtClean="0"/>
              <a:t>28</a:t>
            </a:fld>
            <a:endParaRPr lang="en-US"/>
          </a:p>
        </p:txBody>
      </p:sp>
      <p:pic>
        <p:nvPicPr>
          <p:cNvPr id="11" name="Picture 10"/>
          <p:cNvPicPr>
            <a:picLocks noChangeAspect="1"/>
          </p:cNvPicPr>
          <p:nvPr/>
        </p:nvPicPr>
        <p:blipFill rotWithShape="1">
          <a:blip r:embed="rId3">
            <a:extLst>
              <a:ext uri="{28A0092B-C50C-407E-A947-70E740481C1C}">
                <a14:useLocalDpi xmlns:a14="http://schemas.microsoft.com/office/drawing/2010/main" val="0"/>
              </a:ext>
            </a:extLst>
          </a:blip>
          <a:srcRect l="3230" t="-138" r="7602" b="7852"/>
          <a:stretch/>
        </p:blipFill>
        <p:spPr>
          <a:xfrm>
            <a:off x="4214736" y="1051965"/>
            <a:ext cx="7104807" cy="5677006"/>
          </a:xfrm>
          <a:prstGeom prst="rect">
            <a:avLst/>
          </a:prstGeom>
        </p:spPr>
      </p:pic>
      <p:sp>
        <p:nvSpPr>
          <p:cNvPr id="9" name="Rounded Rectangular Callout 8"/>
          <p:cNvSpPr/>
          <p:nvPr/>
        </p:nvSpPr>
        <p:spPr>
          <a:xfrm>
            <a:off x="5114167" y="882033"/>
            <a:ext cx="1586037" cy="509798"/>
          </a:xfrm>
          <a:prstGeom prst="wedgeRoundRectCallout">
            <a:avLst>
              <a:gd name="adj1" fmla="val -20833"/>
              <a:gd name="adj2" fmla="val 83135"/>
              <a:gd name="adj3" fmla="val 16667"/>
            </a:avLst>
          </a:prstGeom>
          <a:solidFill>
            <a:srgbClr val="FFFF00"/>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000" b="1" dirty="0" smtClean="0">
                <a:solidFill>
                  <a:sysClr val="windowText" lastClr="000000"/>
                </a:solidFill>
              </a:rPr>
              <a:t>September 1</a:t>
            </a:r>
            <a:endParaRPr lang="en-US" sz="2000" b="1" dirty="0">
              <a:solidFill>
                <a:sysClr val="windowText" lastClr="000000"/>
              </a:solidFill>
            </a:endParaRPr>
          </a:p>
        </p:txBody>
      </p:sp>
      <p:sp>
        <p:nvSpPr>
          <p:cNvPr id="12" name="Rounded Rectangular Callout 11"/>
          <p:cNvSpPr/>
          <p:nvPr/>
        </p:nvSpPr>
        <p:spPr>
          <a:xfrm>
            <a:off x="10041778" y="898217"/>
            <a:ext cx="1586037" cy="509798"/>
          </a:xfrm>
          <a:prstGeom prst="wedgeRoundRectCallout">
            <a:avLst>
              <a:gd name="adj1" fmla="val 21514"/>
              <a:gd name="adj2" fmla="val 78373"/>
              <a:gd name="adj3" fmla="val 16667"/>
            </a:avLst>
          </a:prstGeom>
          <a:solidFill>
            <a:srgbClr val="FFFF00"/>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000" b="1" dirty="0" smtClean="0">
                <a:solidFill>
                  <a:sysClr val="windowText" lastClr="000000"/>
                </a:solidFill>
              </a:rPr>
              <a:t>August 31</a:t>
            </a:r>
            <a:endParaRPr lang="en-US" sz="2000" b="1" dirty="0">
              <a:solidFill>
                <a:sysClr val="windowText" lastClr="000000"/>
              </a:solidFill>
            </a:endParaRPr>
          </a:p>
        </p:txBody>
      </p:sp>
      <p:sp>
        <p:nvSpPr>
          <p:cNvPr id="14" name="Rounded Rectangular Callout 13"/>
          <p:cNvSpPr/>
          <p:nvPr/>
        </p:nvSpPr>
        <p:spPr>
          <a:xfrm>
            <a:off x="8604504" y="5277249"/>
            <a:ext cx="1792223" cy="736226"/>
          </a:xfrm>
          <a:prstGeom prst="wedgeRoundRectCallout">
            <a:avLst>
              <a:gd name="adj1" fmla="val -67506"/>
              <a:gd name="adj2" fmla="val -24484"/>
              <a:gd name="adj3" fmla="val 16667"/>
            </a:avLst>
          </a:prstGeom>
          <a:solidFill>
            <a:srgbClr val="FFFF00"/>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000" b="1" dirty="0" smtClean="0">
                <a:solidFill>
                  <a:sysClr val="windowText" lastClr="000000"/>
                </a:solidFill>
              </a:rPr>
              <a:t>“Build robot” (7 weeks)</a:t>
            </a:r>
            <a:endParaRPr lang="en-US" sz="2000" b="1" dirty="0">
              <a:solidFill>
                <a:sysClr val="windowText" lastClr="000000"/>
              </a:solidFill>
            </a:endParaRPr>
          </a:p>
        </p:txBody>
      </p:sp>
    </p:spTree>
    <p:extLst>
      <p:ext uri="{BB962C8B-B14F-4D97-AF65-F5344CB8AC3E}">
        <p14:creationId xmlns:p14="http://schemas.microsoft.com/office/powerpoint/2010/main" val="134477911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2" y="181548"/>
            <a:ext cx="10416604" cy="943245"/>
          </a:xfrm>
        </p:spPr>
        <p:txBody>
          <a:bodyPr>
            <a:noAutofit/>
          </a:bodyPr>
          <a:lstStyle/>
          <a:p>
            <a:r>
              <a:rPr lang="en-US" dirty="0" smtClean="0"/>
              <a:t>Evolution of GS Robotics</a:t>
            </a:r>
            <a:r>
              <a:rPr lang="en-US" dirty="0"/>
              <a:t> </a:t>
            </a:r>
            <a:r>
              <a:rPr lang="en-US" dirty="0" smtClean="0"/>
              <a:t>– Why Not BOE-BOT?</a:t>
            </a:r>
            <a:endParaRPr lang="en-US" dirty="0"/>
          </a:p>
        </p:txBody>
      </p:sp>
      <p:sp>
        <p:nvSpPr>
          <p:cNvPr id="3" name="Content Placeholder 2"/>
          <p:cNvSpPr>
            <a:spLocks noGrp="1"/>
          </p:cNvSpPr>
          <p:nvPr>
            <p:ph idx="1"/>
          </p:nvPr>
        </p:nvSpPr>
        <p:spPr>
          <a:xfrm>
            <a:off x="1030738" y="1365753"/>
            <a:ext cx="5571230" cy="5049429"/>
          </a:xfrm>
        </p:spPr>
        <p:txBody>
          <a:bodyPr>
            <a:normAutofit/>
          </a:bodyPr>
          <a:lstStyle/>
          <a:p>
            <a:pPr marL="339725" indent="-339725"/>
            <a:r>
              <a:rPr lang="en-US" sz="3200" dirty="0" smtClean="0"/>
              <a:t>Old processor, outdated technology (BASIC Stamp – still used today!)</a:t>
            </a:r>
          </a:p>
          <a:p>
            <a:pPr marL="339725" indent="-339725"/>
            <a:r>
              <a:rPr lang="en-US" sz="3200" dirty="0" smtClean="0"/>
              <a:t>Not expandable.  Robot does not evolve with the course.</a:t>
            </a:r>
            <a:endParaRPr lang="en-US" sz="3200" dirty="0"/>
          </a:p>
          <a:p>
            <a:pPr marL="339725" indent="-339725"/>
            <a:r>
              <a:rPr lang="en-US" sz="3200" dirty="0" smtClean="0"/>
              <a:t>$200 for thin, sheet metal chassis and plastic wheels; unlikely to hold up over time.</a:t>
            </a:r>
          </a:p>
          <a:p>
            <a:pPr marL="796925" lvl="1" indent="-339725"/>
            <a:endParaRPr lang="en-US" sz="2800" dirty="0" smtClean="0"/>
          </a:p>
          <a:p>
            <a:pPr marL="339725" indent="-339725"/>
            <a:endParaRPr lang="en-US" sz="3200" dirty="0" smtClean="0"/>
          </a:p>
        </p:txBody>
      </p:sp>
      <p:sp>
        <p:nvSpPr>
          <p:cNvPr id="4" name="Slide Number Placeholder 3"/>
          <p:cNvSpPr>
            <a:spLocks noGrp="1"/>
          </p:cNvSpPr>
          <p:nvPr>
            <p:ph type="sldNum" sz="quarter" idx="12"/>
          </p:nvPr>
        </p:nvSpPr>
        <p:spPr>
          <a:xfrm>
            <a:off x="11420911" y="6077483"/>
            <a:ext cx="771089" cy="365125"/>
          </a:xfrm>
        </p:spPr>
        <p:txBody>
          <a:bodyPr/>
          <a:lstStyle/>
          <a:p>
            <a:fld id="{B9698738-B369-4EC2-B00C-B62D0CC57A96}" type="slidenum">
              <a:rPr lang="en-US" smtClean="0"/>
              <a:t>29</a:t>
            </a:fld>
            <a:endParaRPr lang="en-US"/>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31280" y="1847545"/>
            <a:ext cx="4669536" cy="4085844"/>
          </a:xfrm>
          <a:prstGeom prst="rect">
            <a:avLst/>
          </a:prstGeom>
        </p:spPr>
      </p:pic>
    </p:spTree>
    <p:extLst>
      <p:ext uri="{BB962C8B-B14F-4D97-AF65-F5344CB8AC3E}">
        <p14:creationId xmlns:p14="http://schemas.microsoft.com/office/powerpoint/2010/main" val="3833390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2" y="364887"/>
            <a:ext cx="9905998" cy="1478570"/>
          </a:xfrm>
        </p:spPr>
        <p:txBody>
          <a:bodyPr/>
          <a:lstStyle/>
          <a:p>
            <a:r>
              <a:rPr lang="en-US" dirty="0" smtClean="0"/>
              <a:t>File Locations</a:t>
            </a:r>
            <a:endParaRPr lang="en-US" dirty="0"/>
          </a:p>
        </p:txBody>
      </p:sp>
      <p:sp>
        <p:nvSpPr>
          <p:cNvPr id="5" name="Subtitle 2"/>
          <p:cNvSpPr txBox="1">
            <a:spLocks/>
          </p:cNvSpPr>
          <p:nvPr/>
        </p:nvSpPr>
        <p:spPr>
          <a:xfrm>
            <a:off x="1765678" y="1666960"/>
            <a:ext cx="8261588" cy="4207858"/>
          </a:xfrm>
          <a:prstGeom prst="rect">
            <a:avLst/>
          </a:prstGeom>
        </p:spPr>
        <p:txBody>
          <a:bodyPr vert="horz" lIns="91440" tIns="45720" rIns="91440" bIns="45720" rtlCol="0">
            <a:noAutofit/>
          </a:bodyPr>
          <a:lstStyle>
            <a:lvl1pPr marL="0" indent="0" algn="l" defTabSz="914400" rtl="0" eaLnBrk="1" latinLnBrk="0" hangingPunct="1">
              <a:lnSpc>
                <a:spcPct val="120000"/>
              </a:lnSpc>
              <a:spcBef>
                <a:spcPts val="1000"/>
              </a:spcBef>
              <a:buSzPct val="125000"/>
              <a:buFont typeface="Arial" panose="020B0604020202020204" pitchFamily="34" charset="0"/>
              <a:buNone/>
              <a:defRPr sz="2000" kern="1200" cap="all" baseline="0">
                <a:solidFill>
                  <a:schemeClr val="tx2"/>
                </a:solidFill>
                <a:latin typeface="+mn-lt"/>
                <a:ea typeface="+mn-ea"/>
                <a:cs typeface="+mn-cs"/>
              </a:defRPr>
            </a:lvl1pPr>
            <a:lvl2pPr marL="457200" indent="0" algn="ctr" defTabSz="914400" rtl="0" eaLnBrk="1" latinLnBrk="0" hangingPunct="1">
              <a:lnSpc>
                <a:spcPct val="120000"/>
              </a:lnSpc>
              <a:spcBef>
                <a:spcPts val="500"/>
              </a:spcBef>
              <a:buSzPct val="125000"/>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20000"/>
              </a:lnSpc>
              <a:spcBef>
                <a:spcPts val="500"/>
              </a:spcBef>
              <a:buSzPct val="125000"/>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20000"/>
              </a:lnSpc>
              <a:spcBef>
                <a:spcPts val="500"/>
              </a:spcBef>
              <a:buSzPct val="125000"/>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20000"/>
              </a:lnSpc>
              <a:spcBef>
                <a:spcPts val="500"/>
              </a:spcBef>
              <a:buSzPct val="125000"/>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120000"/>
              </a:lnSpc>
              <a:spcBef>
                <a:spcPts val="500"/>
              </a:spcBef>
              <a:buSzPct val="125000"/>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120000"/>
              </a:lnSpc>
              <a:spcBef>
                <a:spcPts val="500"/>
              </a:spcBef>
              <a:buSzPct val="125000"/>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120000"/>
              </a:lnSpc>
              <a:spcBef>
                <a:spcPts val="500"/>
              </a:spcBef>
              <a:buSzPct val="125000"/>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120000"/>
              </a:lnSpc>
              <a:spcBef>
                <a:spcPts val="500"/>
              </a:spcBef>
              <a:buSzPct val="125000"/>
              <a:buFont typeface="Arial" panose="020B0604020202020204" pitchFamily="34" charset="0"/>
              <a:buNone/>
              <a:defRPr sz="1600" kern="1200">
                <a:solidFill>
                  <a:schemeClr val="tx1"/>
                </a:solidFill>
                <a:latin typeface="+mn-lt"/>
                <a:ea typeface="+mn-ea"/>
                <a:cs typeface="+mn-cs"/>
              </a:defRPr>
            </a:lvl9pPr>
          </a:lstStyle>
          <a:p>
            <a:pPr algn="ctr"/>
            <a:r>
              <a:rPr lang="en-US" sz="3600" cap="none" dirty="0" smtClean="0">
                <a:solidFill>
                  <a:srgbClr val="FFFF00"/>
                </a:solidFill>
              </a:rPr>
              <a:t>Download this PowerPoint file here:</a:t>
            </a:r>
          </a:p>
          <a:p>
            <a:pPr algn="ctr">
              <a:lnSpc>
                <a:spcPct val="100000"/>
              </a:lnSpc>
              <a:spcBef>
                <a:spcPts val="600"/>
              </a:spcBef>
            </a:pPr>
            <a:r>
              <a:rPr lang="en-US" sz="3600" cap="none" dirty="0" smtClean="0">
                <a:solidFill>
                  <a:srgbClr val="FFFF00"/>
                </a:solidFill>
                <a:hlinkClick r:id="rId3"/>
              </a:rPr>
              <a:t>www.pcrduino.com/workshops/</a:t>
            </a:r>
            <a:endParaRPr lang="en-US" sz="3600" cap="none" dirty="0" smtClean="0">
              <a:solidFill>
                <a:srgbClr val="FFFF00"/>
              </a:solidFill>
            </a:endParaRPr>
          </a:p>
          <a:p>
            <a:pPr algn="ctr"/>
            <a:endParaRPr lang="en-US" sz="3600" cap="none" dirty="0" smtClean="0">
              <a:solidFill>
                <a:srgbClr val="FFFF00"/>
              </a:solidFill>
            </a:endParaRPr>
          </a:p>
          <a:p>
            <a:pPr algn="ctr"/>
            <a:r>
              <a:rPr lang="en-US" sz="3600" cap="none" dirty="0" smtClean="0">
                <a:solidFill>
                  <a:srgbClr val="FFFF00"/>
                </a:solidFill>
              </a:rPr>
              <a:t>Download my PC&amp;R Curriculum </a:t>
            </a:r>
            <a:r>
              <a:rPr lang="en-US" sz="3600" cap="none" dirty="0">
                <a:solidFill>
                  <a:srgbClr val="FFFF00"/>
                </a:solidFill>
              </a:rPr>
              <a:t>files here:</a:t>
            </a:r>
          </a:p>
          <a:p>
            <a:pPr algn="ctr">
              <a:lnSpc>
                <a:spcPct val="100000"/>
              </a:lnSpc>
              <a:spcBef>
                <a:spcPts val="600"/>
              </a:spcBef>
            </a:pPr>
            <a:r>
              <a:rPr lang="en-US" sz="3600" cap="none" dirty="0" smtClean="0">
                <a:solidFill>
                  <a:srgbClr val="FFFF00"/>
                </a:solidFill>
                <a:hlinkClick r:id="rId4"/>
              </a:rPr>
              <a:t>www.pcrduino.com/resources/</a:t>
            </a:r>
            <a:r>
              <a:rPr lang="en-US" sz="3600" cap="none" dirty="0" smtClean="0">
                <a:solidFill>
                  <a:srgbClr val="FFFF00"/>
                </a:solidFill>
              </a:rPr>
              <a:t> </a:t>
            </a:r>
            <a:endParaRPr lang="en-US" sz="3600" cap="none" dirty="0">
              <a:solidFill>
                <a:srgbClr val="FFFF00"/>
              </a:solidFill>
            </a:endParaRPr>
          </a:p>
          <a:p>
            <a:pPr algn="ctr">
              <a:lnSpc>
                <a:spcPct val="100000"/>
              </a:lnSpc>
              <a:spcBef>
                <a:spcPts val="600"/>
              </a:spcBef>
            </a:pPr>
            <a:r>
              <a:rPr lang="en-US" sz="3600" cap="none" dirty="0" smtClean="0">
                <a:solidFill>
                  <a:srgbClr val="FFFF00"/>
                </a:solidFill>
              </a:rPr>
              <a:t> </a:t>
            </a:r>
          </a:p>
        </p:txBody>
      </p:sp>
      <p:sp>
        <p:nvSpPr>
          <p:cNvPr id="3" name="Slide Number Placeholder 2"/>
          <p:cNvSpPr>
            <a:spLocks noGrp="1"/>
          </p:cNvSpPr>
          <p:nvPr>
            <p:ph type="sldNum" sz="quarter" idx="12"/>
          </p:nvPr>
        </p:nvSpPr>
        <p:spPr>
          <a:xfrm>
            <a:off x="11420911" y="6053206"/>
            <a:ext cx="771089" cy="365125"/>
          </a:xfrm>
        </p:spPr>
        <p:txBody>
          <a:bodyPr/>
          <a:lstStyle/>
          <a:p>
            <a:fld id="{B9698738-B369-4EC2-B00C-B62D0CC57A96}" type="slidenum">
              <a:rPr lang="en-US" smtClean="0"/>
              <a:t>3</a:t>
            </a:fld>
            <a:endParaRPr lang="en-US"/>
          </a:p>
        </p:txBody>
      </p:sp>
    </p:spTree>
    <p:extLst>
      <p:ext uri="{BB962C8B-B14F-4D97-AF65-F5344CB8AC3E}">
        <p14:creationId xmlns:p14="http://schemas.microsoft.com/office/powerpoint/2010/main" val="49579732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42048" y="173922"/>
            <a:ext cx="9886200" cy="605138"/>
          </a:xfrm>
        </p:spPr>
        <p:txBody>
          <a:bodyPr>
            <a:noAutofit/>
          </a:bodyPr>
          <a:lstStyle/>
          <a:p>
            <a:r>
              <a:rPr lang="en-US" dirty="0" smtClean="0"/>
              <a:t>Evolution – Why Not VEX or </a:t>
            </a:r>
            <a:r>
              <a:rPr lang="en-US" dirty="0" err="1" smtClean="0"/>
              <a:t>LEGo</a:t>
            </a:r>
            <a:r>
              <a:rPr lang="en-US" dirty="0" smtClean="0"/>
              <a:t>?</a:t>
            </a:r>
            <a:endParaRPr lang="en-US" dirty="0"/>
          </a:p>
        </p:txBody>
      </p:sp>
      <p:sp>
        <p:nvSpPr>
          <p:cNvPr id="3" name="Content Placeholder 2"/>
          <p:cNvSpPr>
            <a:spLocks noGrp="1"/>
          </p:cNvSpPr>
          <p:nvPr>
            <p:ph idx="1"/>
          </p:nvPr>
        </p:nvSpPr>
        <p:spPr>
          <a:xfrm>
            <a:off x="1030738" y="1028054"/>
            <a:ext cx="4227062" cy="5049429"/>
          </a:xfrm>
        </p:spPr>
        <p:txBody>
          <a:bodyPr>
            <a:normAutofit fontScale="92500" lnSpcReduction="20000"/>
          </a:bodyPr>
          <a:lstStyle/>
          <a:p>
            <a:pPr marL="339725" indent="-339725"/>
            <a:r>
              <a:rPr lang="en-US" sz="3200" dirty="0" smtClean="0"/>
              <a:t>Expensive.</a:t>
            </a:r>
          </a:p>
          <a:p>
            <a:pPr marL="339725" indent="-339725"/>
            <a:r>
              <a:rPr lang="en-US" sz="3200" dirty="0"/>
              <a:t>Proprietary hardware and software.  Not real-world enough.</a:t>
            </a:r>
          </a:p>
          <a:p>
            <a:pPr marL="339725" indent="-339725"/>
            <a:r>
              <a:rPr lang="en-US" sz="3200" dirty="0"/>
              <a:t>Limited expandability.</a:t>
            </a:r>
          </a:p>
          <a:p>
            <a:pPr marL="339725" indent="-339725"/>
            <a:r>
              <a:rPr lang="en-US" sz="3200" dirty="0" smtClean="0"/>
              <a:t>Limited number of available sensors.</a:t>
            </a:r>
          </a:p>
          <a:p>
            <a:pPr marL="339725" indent="-339725"/>
            <a:r>
              <a:rPr lang="en-US" sz="3200" dirty="0" smtClean="0"/>
              <a:t>Sensors/Controllers cost 3.6-5.0 times more.</a:t>
            </a:r>
          </a:p>
          <a:p>
            <a:pPr marL="796925" lvl="1" indent="-339725"/>
            <a:endParaRPr lang="en-US" sz="2800" dirty="0" smtClean="0"/>
          </a:p>
          <a:p>
            <a:pPr marL="339725" indent="-339725"/>
            <a:endParaRPr lang="en-US" sz="3200" dirty="0" smtClean="0"/>
          </a:p>
        </p:txBody>
      </p:sp>
      <p:sp>
        <p:nvSpPr>
          <p:cNvPr id="4" name="Slide Number Placeholder 3"/>
          <p:cNvSpPr>
            <a:spLocks noGrp="1"/>
          </p:cNvSpPr>
          <p:nvPr>
            <p:ph type="sldNum" sz="quarter" idx="12"/>
          </p:nvPr>
        </p:nvSpPr>
        <p:spPr>
          <a:xfrm>
            <a:off x="11420911" y="6077483"/>
            <a:ext cx="771089" cy="365125"/>
          </a:xfrm>
        </p:spPr>
        <p:txBody>
          <a:bodyPr/>
          <a:lstStyle/>
          <a:p>
            <a:fld id="{B9698738-B369-4EC2-B00C-B62D0CC57A96}" type="slidenum">
              <a:rPr lang="en-US" smtClean="0"/>
              <a:t>30</a:t>
            </a:fld>
            <a:endParaRPr lang="en-US"/>
          </a:p>
        </p:txBody>
      </p:sp>
      <p:pic>
        <p:nvPicPr>
          <p:cNvPr id="7" name="Picture 6"/>
          <p:cNvPicPr>
            <a:picLocks noChangeAspect="1"/>
          </p:cNvPicPr>
          <p:nvPr/>
        </p:nvPicPr>
        <p:blipFill>
          <a:blip r:embed="rId3"/>
          <a:stretch>
            <a:fillRect/>
          </a:stretch>
        </p:blipFill>
        <p:spPr>
          <a:xfrm>
            <a:off x="5257800" y="962748"/>
            <a:ext cx="6675120" cy="5590413"/>
          </a:xfrm>
          <a:prstGeom prst="rect">
            <a:avLst/>
          </a:prstGeom>
        </p:spPr>
      </p:pic>
      <p:sp>
        <p:nvSpPr>
          <p:cNvPr id="8" name="TextBox 7"/>
          <p:cNvSpPr txBox="1"/>
          <p:nvPr/>
        </p:nvSpPr>
        <p:spPr>
          <a:xfrm>
            <a:off x="5157216" y="6500363"/>
            <a:ext cx="6400800" cy="584775"/>
          </a:xfrm>
          <a:prstGeom prst="rect">
            <a:avLst/>
          </a:prstGeom>
          <a:noFill/>
        </p:spPr>
        <p:txBody>
          <a:bodyPr wrap="square" rtlCol="0">
            <a:spAutoFit/>
          </a:bodyPr>
          <a:lstStyle/>
          <a:p>
            <a:r>
              <a:rPr lang="en-US" sz="1600" u="sng" dirty="0" smtClean="0">
                <a:hlinkClick r:id="rId4"/>
              </a:rPr>
              <a:t>www.pcrduino.com/wp-content/uploads/Workshops/sensor comparison.xlsx</a:t>
            </a:r>
            <a:endParaRPr lang="en-US" sz="1600" dirty="0"/>
          </a:p>
          <a:p>
            <a:endParaRPr lang="en-US" sz="1600" dirty="0"/>
          </a:p>
        </p:txBody>
      </p:sp>
    </p:spTree>
    <p:extLst>
      <p:ext uri="{BB962C8B-B14F-4D97-AF65-F5344CB8AC3E}">
        <p14:creationId xmlns:p14="http://schemas.microsoft.com/office/powerpoint/2010/main" val="163150077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4" y="0"/>
            <a:ext cx="9905998" cy="957943"/>
          </a:xfrm>
        </p:spPr>
        <p:txBody>
          <a:bodyPr>
            <a:normAutofit fontScale="90000"/>
          </a:bodyPr>
          <a:lstStyle/>
          <a:p>
            <a:r>
              <a:rPr lang="en-US" dirty="0" smtClean="0"/>
              <a:t>Robot Platforms: OneBot, LEGO, VEX, First, </a:t>
            </a:r>
            <a:r>
              <a:rPr lang="en-US" dirty="0" err="1" smtClean="0"/>
              <a:t>Boe</a:t>
            </a:r>
            <a:r>
              <a:rPr lang="en-US" dirty="0" smtClean="0"/>
              <a:t>-Bot</a:t>
            </a:r>
            <a:endParaRPr lang="en-US" dirty="0"/>
          </a:p>
        </p:txBody>
      </p:sp>
      <p:sp>
        <p:nvSpPr>
          <p:cNvPr id="4" name="Content Placeholder 3"/>
          <p:cNvSpPr>
            <a:spLocks noGrp="1"/>
          </p:cNvSpPr>
          <p:nvPr>
            <p:ph idx="1"/>
          </p:nvPr>
        </p:nvSpPr>
        <p:spPr>
          <a:xfrm>
            <a:off x="838938" y="1001486"/>
            <a:ext cx="10510950" cy="5573486"/>
          </a:xfrm>
        </p:spPr>
        <p:txBody>
          <a:bodyPr>
            <a:noAutofit/>
          </a:bodyPr>
          <a:lstStyle/>
          <a:p>
            <a:pPr marL="465138"/>
            <a:r>
              <a:rPr lang="en-US" sz="2200" dirty="0" smtClean="0"/>
              <a:t>Needed expandable platform with infinite growth potential.  </a:t>
            </a:r>
            <a:r>
              <a:rPr lang="en-US" sz="2000" dirty="0" smtClean="0">
                <a:solidFill>
                  <a:srgbClr val="FFFF00"/>
                </a:solidFill>
              </a:rPr>
              <a:t>(cf. LEGO, VEX, </a:t>
            </a:r>
            <a:r>
              <a:rPr lang="en-US" sz="2000" dirty="0" err="1" smtClean="0">
                <a:solidFill>
                  <a:srgbClr val="FFFF00"/>
                </a:solidFill>
              </a:rPr>
              <a:t>Boe</a:t>
            </a:r>
            <a:r>
              <a:rPr lang="en-US" sz="2000" dirty="0" smtClean="0">
                <a:solidFill>
                  <a:srgbClr val="FFFF00"/>
                </a:solidFill>
              </a:rPr>
              <a:t>-Bot)</a:t>
            </a:r>
          </a:p>
          <a:p>
            <a:pPr marL="465138"/>
            <a:r>
              <a:rPr lang="en-US" sz="2200" dirty="0" smtClean="0"/>
              <a:t>Requires no proprietary (i.e. expensive) components.  </a:t>
            </a:r>
            <a:r>
              <a:rPr lang="en-US" sz="2000" dirty="0" smtClean="0">
                <a:solidFill>
                  <a:srgbClr val="FFFF00"/>
                </a:solidFill>
              </a:rPr>
              <a:t>(cf. LEGO and VEX)</a:t>
            </a:r>
          </a:p>
          <a:p>
            <a:pPr marL="465138"/>
            <a:r>
              <a:rPr lang="en-US" sz="2200" dirty="0" smtClean="0"/>
              <a:t>Requires real coding.  A marketable skill.  No drag and drop.  </a:t>
            </a:r>
            <a:r>
              <a:rPr lang="en-US" sz="2000" dirty="0" smtClean="0">
                <a:solidFill>
                  <a:srgbClr val="FFFF00"/>
                </a:solidFill>
              </a:rPr>
              <a:t>(cf. LEGO and VEX (with Blocky))</a:t>
            </a:r>
          </a:p>
          <a:p>
            <a:pPr marL="465138"/>
            <a:r>
              <a:rPr lang="en-US" sz="2200" dirty="0" smtClean="0"/>
              <a:t>Affordable.  Allows for one student per robot.  Students don’t have to fight for a chance to work on one big robot.  </a:t>
            </a:r>
            <a:r>
              <a:rPr lang="en-US" sz="2000" dirty="0" smtClean="0">
                <a:solidFill>
                  <a:srgbClr val="FFFF00"/>
                </a:solidFill>
              </a:rPr>
              <a:t>(cf. FIRST and VEX)</a:t>
            </a:r>
          </a:p>
          <a:p>
            <a:pPr marL="465138"/>
            <a:r>
              <a:rPr lang="en-US" sz="2200" dirty="0" smtClean="0"/>
              <a:t>DIY Kit.  Fosters creation, not simply building. </a:t>
            </a:r>
            <a:r>
              <a:rPr lang="en-US" sz="2000" dirty="0">
                <a:solidFill>
                  <a:srgbClr val="FFFF00"/>
                </a:solidFill>
              </a:rPr>
              <a:t>(</a:t>
            </a:r>
            <a:r>
              <a:rPr lang="en-US" sz="2000" dirty="0" smtClean="0">
                <a:solidFill>
                  <a:srgbClr val="FFFF00"/>
                </a:solidFill>
              </a:rPr>
              <a:t>cf. </a:t>
            </a:r>
            <a:r>
              <a:rPr lang="en-US" sz="2000" dirty="0" err="1">
                <a:solidFill>
                  <a:srgbClr val="FFFF00"/>
                </a:solidFill>
              </a:rPr>
              <a:t>Boe</a:t>
            </a:r>
            <a:r>
              <a:rPr lang="en-US" sz="2000" dirty="0">
                <a:solidFill>
                  <a:srgbClr val="FFFF00"/>
                </a:solidFill>
              </a:rPr>
              <a:t>-Bot</a:t>
            </a:r>
            <a:r>
              <a:rPr lang="en-US" sz="2000" dirty="0" smtClean="0">
                <a:solidFill>
                  <a:srgbClr val="FFFF00"/>
                </a:solidFill>
              </a:rPr>
              <a:t>)</a:t>
            </a:r>
            <a:endParaRPr lang="en-US" sz="2200" dirty="0" smtClean="0"/>
          </a:p>
          <a:p>
            <a:pPr marL="465138"/>
            <a:r>
              <a:rPr lang="en-US" sz="2200" dirty="0" smtClean="0"/>
              <a:t>Designed for autonomous robotics – not remote control.  </a:t>
            </a:r>
            <a:r>
              <a:rPr lang="en-US" sz="2000" dirty="0" smtClean="0">
                <a:solidFill>
                  <a:srgbClr val="FFFF00"/>
                </a:solidFill>
              </a:rPr>
              <a:t>(cf. FIRST and LEGO)</a:t>
            </a:r>
          </a:p>
          <a:p>
            <a:pPr marL="465138"/>
            <a:r>
              <a:rPr lang="en-US" sz="2200" dirty="0" smtClean="0"/>
              <a:t>Superior construction (durable air craft aluminum, lots of mounting options).  </a:t>
            </a:r>
            <a:r>
              <a:rPr lang="en-US" sz="2000" dirty="0" smtClean="0">
                <a:solidFill>
                  <a:srgbClr val="FFFF00"/>
                </a:solidFill>
              </a:rPr>
              <a:t>(cf. </a:t>
            </a:r>
            <a:r>
              <a:rPr lang="en-US" sz="2000" dirty="0" err="1" smtClean="0">
                <a:solidFill>
                  <a:srgbClr val="FFFF00"/>
                </a:solidFill>
              </a:rPr>
              <a:t>Boe</a:t>
            </a:r>
            <a:r>
              <a:rPr lang="en-US" sz="2000" dirty="0" smtClean="0">
                <a:solidFill>
                  <a:srgbClr val="FFFF00"/>
                </a:solidFill>
              </a:rPr>
              <a:t>-Bot and LEGO)</a:t>
            </a:r>
          </a:p>
          <a:p>
            <a:pPr marL="465138"/>
            <a:r>
              <a:rPr lang="en-US" sz="2200" dirty="0" smtClean="0"/>
              <a:t>Patton Robotics is focused on education.  (+ Brian is a genius and all-around great guy.)</a:t>
            </a:r>
          </a:p>
        </p:txBody>
      </p:sp>
      <p:sp>
        <p:nvSpPr>
          <p:cNvPr id="3" name="Slide Number Placeholder 2"/>
          <p:cNvSpPr>
            <a:spLocks noGrp="1"/>
          </p:cNvSpPr>
          <p:nvPr>
            <p:ph type="sldNum" sz="quarter" idx="12"/>
          </p:nvPr>
        </p:nvSpPr>
        <p:spPr>
          <a:xfrm>
            <a:off x="11349888" y="5970360"/>
            <a:ext cx="771089" cy="365125"/>
          </a:xfrm>
        </p:spPr>
        <p:txBody>
          <a:bodyPr/>
          <a:lstStyle/>
          <a:p>
            <a:fld id="{B9698738-B369-4EC2-B00C-B62D0CC57A96}" type="slidenum">
              <a:rPr lang="en-US" smtClean="0"/>
              <a:t>31</a:t>
            </a:fld>
            <a:endParaRPr lang="en-US" dirty="0"/>
          </a:p>
        </p:txBody>
      </p:sp>
    </p:spTree>
    <p:extLst>
      <p:ext uri="{BB962C8B-B14F-4D97-AF65-F5344CB8AC3E}">
        <p14:creationId xmlns:p14="http://schemas.microsoft.com/office/powerpoint/2010/main" val="397564137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2" y="181548"/>
            <a:ext cx="10279500" cy="943245"/>
          </a:xfrm>
        </p:spPr>
        <p:txBody>
          <a:bodyPr>
            <a:noAutofit/>
          </a:bodyPr>
          <a:lstStyle/>
          <a:p>
            <a:r>
              <a:rPr lang="en-US" dirty="0" smtClean="0"/>
              <a:t>Evolution of GS Robotics</a:t>
            </a:r>
            <a:r>
              <a:rPr lang="en-US" dirty="0"/>
              <a:t> </a:t>
            </a:r>
            <a:r>
              <a:rPr lang="en-US" dirty="0" smtClean="0"/>
              <a:t>– The Early Course</a:t>
            </a:r>
            <a:endParaRPr lang="en-US" dirty="0"/>
          </a:p>
        </p:txBody>
      </p:sp>
      <p:sp>
        <p:nvSpPr>
          <p:cNvPr id="3" name="Content Placeholder 2"/>
          <p:cNvSpPr>
            <a:spLocks noGrp="1"/>
          </p:cNvSpPr>
          <p:nvPr>
            <p:ph idx="1"/>
          </p:nvPr>
        </p:nvSpPr>
        <p:spPr>
          <a:xfrm>
            <a:off x="808477" y="1225377"/>
            <a:ext cx="7027931" cy="5494493"/>
          </a:xfrm>
        </p:spPr>
        <p:txBody>
          <a:bodyPr>
            <a:normAutofit fontScale="70000" lnSpcReduction="20000"/>
          </a:bodyPr>
          <a:lstStyle/>
          <a:p>
            <a:pPr marL="284163" indent="-284163"/>
            <a:r>
              <a:rPr lang="en-US" sz="3300" dirty="0"/>
              <a:t>Started with twelve students and six loaner BX-24 bots from Brian Patton.  We’d destroy them, he’d redesign them.</a:t>
            </a:r>
          </a:p>
          <a:p>
            <a:pPr marL="284163" indent="-284163"/>
            <a:r>
              <a:rPr lang="en-US" sz="3300" dirty="0"/>
              <a:t>Students shared robots (2 per bot).  Classes shared robots (1 set per 2 classes).</a:t>
            </a:r>
          </a:p>
          <a:p>
            <a:pPr marL="284163" indent="-284163"/>
            <a:r>
              <a:rPr lang="en-US" sz="4000" dirty="0"/>
              <a:t>Only one box of components.</a:t>
            </a:r>
          </a:p>
          <a:p>
            <a:pPr marL="284163" indent="-284163"/>
            <a:r>
              <a:rPr lang="en-US" sz="3600" dirty="0"/>
              <a:t>Shared classroom with chemistry.</a:t>
            </a:r>
          </a:p>
          <a:p>
            <a:pPr marL="284163" indent="-284163"/>
            <a:r>
              <a:rPr lang="en-US" sz="3600" dirty="0"/>
              <a:t>One set of shared laptops per floor in science.</a:t>
            </a:r>
            <a:endParaRPr lang="en-US" sz="3200" dirty="0"/>
          </a:p>
          <a:p>
            <a:pPr marL="284163" indent="-284163"/>
            <a:r>
              <a:rPr lang="en-US" sz="3600" dirty="0"/>
              <a:t>BX-24 controllers with BasicX language.</a:t>
            </a:r>
          </a:p>
          <a:p>
            <a:pPr marL="284163" indent="-284163"/>
            <a:r>
              <a:rPr lang="en-US" sz="3300" dirty="0"/>
              <a:t>Lecture-based, so all students moved at same pace.</a:t>
            </a:r>
          </a:p>
          <a:p>
            <a:pPr marL="284163" indent="-284163"/>
            <a:r>
              <a:rPr lang="en-US" sz="3300" dirty="0" smtClean="0"/>
              <a:t>Within </a:t>
            </a:r>
            <a:r>
              <a:rPr lang="en-US" sz="3300" dirty="0"/>
              <a:t>three years: 2 classes and 32 students + waiting list</a:t>
            </a:r>
            <a:r>
              <a:rPr lang="en-US" sz="3300" dirty="0" smtClean="0"/>
              <a:t>.</a:t>
            </a:r>
            <a:endParaRPr lang="en-US" sz="3300" dirty="0"/>
          </a:p>
        </p:txBody>
      </p:sp>
      <p:sp>
        <p:nvSpPr>
          <p:cNvPr id="4" name="Slide Number Placeholder 3"/>
          <p:cNvSpPr>
            <a:spLocks noGrp="1"/>
          </p:cNvSpPr>
          <p:nvPr>
            <p:ph type="sldNum" sz="quarter" idx="12"/>
          </p:nvPr>
        </p:nvSpPr>
        <p:spPr>
          <a:xfrm>
            <a:off x="11420911" y="6077483"/>
            <a:ext cx="771089" cy="365125"/>
          </a:xfrm>
        </p:spPr>
        <p:txBody>
          <a:bodyPr/>
          <a:lstStyle/>
          <a:p>
            <a:fld id="{B9698738-B369-4EC2-B00C-B62D0CC57A96}" type="slidenum">
              <a:rPr lang="en-US" smtClean="0"/>
              <a:t>32</a:t>
            </a:fld>
            <a:endParaRPr lang="en-US"/>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t="20480" b="18800"/>
          <a:stretch/>
        </p:blipFill>
        <p:spPr>
          <a:xfrm>
            <a:off x="7836408" y="1124793"/>
            <a:ext cx="3403266" cy="2066463"/>
          </a:xfrm>
          <a:prstGeom prst="rect">
            <a:avLst/>
          </a:prstGeom>
        </p:spPr>
      </p:pic>
      <p:pic>
        <p:nvPicPr>
          <p:cNvPr id="8" name="Picture 8" descr="DSC00024"/>
          <p:cNvPicPr>
            <a:picLocks noChangeAspect="1" noChangeArrowheads="1"/>
          </p:cNvPicPr>
          <p:nvPr/>
        </p:nvPicPr>
        <p:blipFill rotWithShape="1">
          <a:blip r:embed="rId4">
            <a:lum bright="6000" contrast="12000"/>
            <a:extLst>
              <a:ext uri="{28A0092B-C50C-407E-A947-70E740481C1C}">
                <a14:useLocalDpi xmlns:a14="http://schemas.microsoft.com/office/drawing/2010/main" val="0"/>
              </a:ext>
            </a:extLst>
          </a:blip>
          <a:srcRect l="8611" t="1958" r="4230" b="1490"/>
          <a:stretch/>
        </p:blipFill>
        <p:spPr bwMode="auto">
          <a:xfrm>
            <a:off x="7836408" y="3402981"/>
            <a:ext cx="3403266" cy="28275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733831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2" y="181548"/>
            <a:ext cx="10279500" cy="943245"/>
          </a:xfrm>
        </p:spPr>
        <p:txBody>
          <a:bodyPr>
            <a:noAutofit/>
          </a:bodyPr>
          <a:lstStyle/>
          <a:p>
            <a:r>
              <a:rPr lang="en-US" dirty="0" smtClean="0"/>
              <a:t>Evolution of GS Robotics</a:t>
            </a:r>
            <a:r>
              <a:rPr lang="en-US" dirty="0"/>
              <a:t> </a:t>
            </a:r>
            <a:r>
              <a:rPr lang="en-US" dirty="0" smtClean="0"/>
              <a:t>– The Early Course</a:t>
            </a:r>
            <a:endParaRPr lang="en-US" dirty="0"/>
          </a:p>
        </p:txBody>
      </p:sp>
      <p:sp>
        <p:nvSpPr>
          <p:cNvPr id="3" name="Content Placeholder 2"/>
          <p:cNvSpPr>
            <a:spLocks noGrp="1"/>
          </p:cNvSpPr>
          <p:nvPr>
            <p:ph idx="1"/>
          </p:nvPr>
        </p:nvSpPr>
        <p:spPr>
          <a:xfrm>
            <a:off x="815510" y="1195205"/>
            <a:ext cx="7246821" cy="4282113"/>
          </a:xfrm>
        </p:spPr>
        <p:txBody>
          <a:bodyPr>
            <a:normAutofit fontScale="77500" lnSpcReduction="20000"/>
          </a:bodyPr>
          <a:lstStyle/>
          <a:p>
            <a:pPr marL="339725" indent="-339725"/>
            <a:r>
              <a:rPr lang="en-US" sz="3200" dirty="0" smtClean="0"/>
              <a:t>Not a lot of material covered in the early years – even in three terms.  Limited by lecture style and speed of student group.</a:t>
            </a:r>
          </a:p>
          <a:p>
            <a:pPr marL="339725" indent="-339725"/>
            <a:r>
              <a:rPr lang="en-US" sz="3200" dirty="0"/>
              <a:t>Primitive facilities, limited equipment, basic assignments, but great fun!  (We didn’t know any better.)  Students started pushing the envelope.</a:t>
            </a:r>
          </a:p>
          <a:p>
            <a:pPr marL="339725" indent="-339725"/>
            <a:r>
              <a:rPr lang="en-US" sz="3200" dirty="0" smtClean="0"/>
              <a:t>Lots of “dumb” dead-reckoning robots.</a:t>
            </a:r>
          </a:p>
          <a:p>
            <a:pPr marL="339725" indent="-339725"/>
            <a:r>
              <a:rPr lang="en-US" sz="3200" dirty="0" smtClean="0"/>
              <a:t>Course culminated with autonomous robots.</a:t>
            </a:r>
          </a:p>
          <a:p>
            <a:pPr marL="339725" indent="-339725"/>
            <a:r>
              <a:rPr lang="en-US" sz="3200" dirty="0" smtClean="0"/>
              <a:t>Early YouTube videos:</a:t>
            </a:r>
          </a:p>
        </p:txBody>
      </p:sp>
      <p:sp>
        <p:nvSpPr>
          <p:cNvPr id="4" name="Slide Number Placeholder 3"/>
          <p:cNvSpPr>
            <a:spLocks noGrp="1"/>
          </p:cNvSpPr>
          <p:nvPr>
            <p:ph type="sldNum" sz="quarter" idx="12"/>
          </p:nvPr>
        </p:nvSpPr>
        <p:spPr>
          <a:xfrm>
            <a:off x="11420911" y="6077483"/>
            <a:ext cx="771089" cy="365125"/>
          </a:xfrm>
        </p:spPr>
        <p:txBody>
          <a:bodyPr/>
          <a:lstStyle/>
          <a:p>
            <a:fld id="{B9698738-B369-4EC2-B00C-B62D0CC57A96}" type="slidenum">
              <a:rPr lang="en-US" smtClean="0"/>
              <a:t>33</a:t>
            </a:fld>
            <a:endParaRPr lang="en-US"/>
          </a:p>
        </p:txBody>
      </p:sp>
      <p:pic>
        <p:nvPicPr>
          <p:cNvPr id="7" name="Picture 6"/>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Lst>
          </a:blip>
          <a:stretch>
            <a:fillRect/>
          </a:stretch>
        </p:blipFill>
        <p:spPr>
          <a:xfrm>
            <a:off x="8271100" y="1250069"/>
            <a:ext cx="3479059" cy="2424526"/>
          </a:xfrm>
          <a:prstGeom prst="rect">
            <a:avLst/>
          </a:prstGeom>
        </p:spPr>
      </p:pic>
      <p:sp>
        <p:nvSpPr>
          <p:cNvPr id="6" name="TextBox 5"/>
          <p:cNvSpPr txBox="1"/>
          <p:nvPr/>
        </p:nvSpPr>
        <p:spPr>
          <a:xfrm>
            <a:off x="1519101" y="5231992"/>
            <a:ext cx="6047002" cy="1200329"/>
          </a:xfrm>
          <a:prstGeom prst="rect">
            <a:avLst/>
          </a:prstGeom>
          <a:noFill/>
        </p:spPr>
        <p:txBody>
          <a:bodyPr wrap="square" rtlCol="0">
            <a:spAutoFit/>
          </a:bodyPr>
          <a:lstStyle/>
          <a:p>
            <a:r>
              <a:rPr lang="en-US" sz="2400" dirty="0" smtClean="0"/>
              <a:t>Robot Race: </a:t>
            </a:r>
            <a:r>
              <a:rPr lang="en-US" sz="2000" u="sng" dirty="0">
                <a:hlinkClick r:id="rId5"/>
              </a:rPr>
              <a:t>https://youtu.be/iv5yEhsUt94?t=4</a:t>
            </a:r>
            <a:endParaRPr lang="en-US" sz="2000" dirty="0" smtClean="0"/>
          </a:p>
          <a:p>
            <a:r>
              <a:rPr lang="en-US" sz="2400" dirty="0" smtClean="0"/>
              <a:t>Obstacle Course</a:t>
            </a:r>
            <a:r>
              <a:rPr lang="en-US" sz="1600" dirty="0" smtClean="0"/>
              <a:t>: </a:t>
            </a:r>
            <a:r>
              <a:rPr lang="en-US" sz="2000" u="sng" dirty="0">
                <a:hlinkClick r:id="rId6"/>
              </a:rPr>
              <a:t>https://youtu.be/cWlK8lbHUCA</a:t>
            </a:r>
            <a:endParaRPr lang="en-US" sz="3200" dirty="0" smtClean="0"/>
          </a:p>
          <a:p>
            <a:r>
              <a:rPr lang="en-US" sz="2400" dirty="0" smtClean="0"/>
              <a:t>Line Following: </a:t>
            </a:r>
            <a:r>
              <a:rPr lang="en-US" sz="2000" u="sng" dirty="0">
                <a:hlinkClick r:id="rId7"/>
              </a:rPr>
              <a:t>https://youtu.be/cjrybua2zKU</a:t>
            </a:r>
            <a:endParaRPr lang="en-US" sz="2800" dirty="0"/>
          </a:p>
        </p:txBody>
      </p:sp>
      <p:pic>
        <p:nvPicPr>
          <p:cNvPr id="9" name="Picture 8"/>
          <p:cNvPicPr>
            <a:picLocks noChangeAspect="1"/>
          </p:cNvPicPr>
          <p:nvPr/>
        </p:nvPicPr>
        <p:blipFill rotWithShape="1">
          <a:blip r:embed="rId8">
            <a:extLst>
              <a:ext uri="{BEBA8EAE-BF5A-486C-A8C5-ECC9F3942E4B}">
                <a14:imgProps xmlns:a14="http://schemas.microsoft.com/office/drawing/2010/main">
                  <a14:imgLayer r:embed="rId9">
                    <a14:imgEffect>
                      <a14:brightnessContrast bright="40000"/>
                    </a14:imgEffect>
                  </a14:imgLayer>
                </a14:imgProps>
              </a:ext>
            </a:extLst>
          </a:blip>
          <a:srcRect l="9656"/>
          <a:stretch/>
        </p:blipFill>
        <p:spPr>
          <a:xfrm>
            <a:off x="8271099" y="3783100"/>
            <a:ext cx="3479059" cy="2154675"/>
          </a:xfrm>
          <a:prstGeom prst="rect">
            <a:avLst/>
          </a:prstGeom>
        </p:spPr>
      </p:pic>
    </p:spTree>
    <p:extLst>
      <p:ext uri="{BB962C8B-B14F-4D97-AF65-F5344CB8AC3E}">
        <p14:creationId xmlns:p14="http://schemas.microsoft.com/office/powerpoint/2010/main" val="160346629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2" y="181548"/>
            <a:ext cx="10279500" cy="943245"/>
          </a:xfrm>
        </p:spPr>
        <p:txBody>
          <a:bodyPr>
            <a:noAutofit/>
          </a:bodyPr>
          <a:lstStyle/>
          <a:p>
            <a:r>
              <a:rPr lang="en-US" dirty="0" smtClean="0"/>
              <a:t>Evolution of GS Robotics</a:t>
            </a:r>
            <a:r>
              <a:rPr lang="en-US" dirty="0"/>
              <a:t> </a:t>
            </a:r>
            <a:r>
              <a:rPr lang="en-US" dirty="0" smtClean="0"/>
              <a:t>– The Early Course</a:t>
            </a:r>
            <a:endParaRPr lang="en-US" dirty="0"/>
          </a:p>
        </p:txBody>
      </p:sp>
      <p:sp>
        <p:nvSpPr>
          <p:cNvPr id="3" name="Content Placeholder 2"/>
          <p:cNvSpPr>
            <a:spLocks noGrp="1"/>
          </p:cNvSpPr>
          <p:nvPr>
            <p:ph idx="1"/>
          </p:nvPr>
        </p:nvSpPr>
        <p:spPr>
          <a:xfrm>
            <a:off x="808477" y="1380825"/>
            <a:ext cx="11097011" cy="5166279"/>
          </a:xfrm>
        </p:spPr>
        <p:txBody>
          <a:bodyPr>
            <a:normAutofit lnSpcReduction="10000"/>
          </a:bodyPr>
          <a:lstStyle/>
          <a:p>
            <a:pPr marL="339725" indent="-339725"/>
            <a:r>
              <a:rPr lang="en-US" sz="3200" dirty="0" smtClean="0"/>
              <a:t>School was hesitant to fund classroom set of robots.  </a:t>
            </a:r>
          </a:p>
          <a:p>
            <a:pPr marL="339725" indent="-339725"/>
            <a:r>
              <a:rPr lang="en-US" sz="3200" dirty="0" smtClean="0"/>
              <a:t>Seen as “expensive” until I pointed out that a classroom set cost only as much as </a:t>
            </a:r>
            <a:r>
              <a:rPr lang="en-US" sz="3200" b="1" u="sng" dirty="0" smtClean="0"/>
              <a:t>one</a:t>
            </a:r>
            <a:r>
              <a:rPr lang="en-US" sz="3200" dirty="0" smtClean="0"/>
              <a:t> of the eighteen computers in the cart.  Roughly $200 per robot kit.</a:t>
            </a:r>
          </a:p>
          <a:p>
            <a:pPr marL="339725" indent="-339725"/>
            <a:r>
              <a:rPr lang="en-US" sz="3200" dirty="0" smtClean="0"/>
              <a:t>Reusable, robust, and expandable robots.  (Still in action today!)</a:t>
            </a:r>
          </a:p>
          <a:p>
            <a:pPr marL="339725" indent="-339725"/>
            <a:r>
              <a:rPr lang="en-US" sz="3200" dirty="0"/>
              <a:t>In three years, enrollment in Robotics grew 500%!</a:t>
            </a:r>
          </a:p>
          <a:p>
            <a:pPr marL="339725" indent="-339725"/>
            <a:r>
              <a:rPr lang="en-US" sz="3200" dirty="0" smtClean="0"/>
              <a:t>The meager investment has paid for itself 1000x over.  (Some students come to GS just for the Robotics program.)</a:t>
            </a:r>
          </a:p>
        </p:txBody>
      </p:sp>
      <p:sp>
        <p:nvSpPr>
          <p:cNvPr id="4" name="Slide Number Placeholder 3"/>
          <p:cNvSpPr>
            <a:spLocks noGrp="1"/>
          </p:cNvSpPr>
          <p:nvPr>
            <p:ph type="sldNum" sz="quarter" idx="12"/>
          </p:nvPr>
        </p:nvSpPr>
        <p:spPr>
          <a:xfrm>
            <a:off x="11420911" y="6077483"/>
            <a:ext cx="771089" cy="365125"/>
          </a:xfrm>
        </p:spPr>
        <p:txBody>
          <a:bodyPr/>
          <a:lstStyle/>
          <a:p>
            <a:fld id="{B9698738-B369-4EC2-B00C-B62D0CC57A96}" type="slidenum">
              <a:rPr lang="en-US" smtClean="0"/>
              <a:t>34</a:t>
            </a:fld>
            <a:endParaRPr lang="en-US"/>
          </a:p>
        </p:txBody>
      </p:sp>
    </p:spTree>
    <p:extLst>
      <p:ext uri="{BB962C8B-B14F-4D97-AF65-F5344CB8AC3E}">
        <p14:creationId xmlns:p14="http://schemas.microsoft.com/office/powerpoint/2010/main" val="263189767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2" y="181548"/>
            <a:ext cx="10279500" cy="943245"/>
          </a:xfrm>
        </p:spPr>
        <p:txBody>
          <a:bodyPr>
            <a:noAutofit/>
          </a:bodyPr>
          <a:lstStyle/>
          <a:p>
            <a:r>
              <a:rPr lang="en-US" dirty="0" smtClean="0"/>
              <a:t>Evolution of GS Robotics</a:t>
            </a:r>
            <a:r>
              <a:rPr lang="en-US" dirty="0"/>
              <a:t> </a:t>
            </a:r>
            <a:r>
              <a:rPr lang="en-US" dirty="0" smtClean="0"/>
              <a:t>– The Early Course</a:t>
            </a:r>
            <a:endParaRPr lang="en-US" dirty="0"/>
          </a:p>
        </p:txBody>
      </p:sp>
      <p:sp>
        <p:nvSpPr>
          <p:cNvPr id="3" name="Content Placeholder 2"/>
          <p:cNvSpPr>
            <a:spLocks noGrp="1"/>
          </p:cNvSpPr>
          <p:nvPr>
            <p:ph idx="1"/>
          </p:nvPr>
        </p:nvSpPr>
        <p:spPr>
          <a:xfrm>
            <a:off x="808477" y="1380825"/>
            <a:ext cx="11097011" cy="5166279"/>
          </a:xfrm>
        </p:spPr>
        <p:txBody>
          <a:bodyPr>
            <a:normAutofit lnSpcReduction="10000"/>
          </a:bodyPr>
          <a:lstStyle/>
          <a:p>
            <a:pPr marL="339725" indent="-339725"/>
            <a:r>
              <a:rPr lang="en-US" sz="3200" dirty="0" smtClean="0"/>
              <a:t>Slow accumulation of gear.  Bits and pieces; dibs and drabs.</a:t>
            </a:r>
          </a:p>
          <a:p>
            <a:pPr marL="339725" indent="-339725"/>
            <a:r>
              <a:rPr lang="en-US" sz="3200" dirty="0" smtClean="0"/>
              <a:t>Be patient and mindful of the money!  Time = Money, so buy high quality stuff!</a:t>
            </a:r>
          </a:p>
          <a:p>
            <a:pPr marL="796925" lvl="1" indent="-339725"/>
            <a:r>
              <a:rPr lang="en-US" sz="2800" b="1" dirty="0" smtClean="0"/>
              <a:t>Patton Robotics</a:t>
            </a:r>
            <a:r>
              <a:rPr lang="en-US" sz="2800" dirty="0" smtClean="0"/>
              <a:t> – </a:t>
            </a:r>
            <a:r>
              <a:rPr lang="en-US" sz="2800" i="1" dirty="0" smtClean="0"/>
              <a:t>best bet for robotics educational products</a:t>
            </a:r>
            <a:r>
              <a:rPr lang="en-US" sz="2800" dirty="0" smtClean="0"/>
              <a:t>!</a:t>
            </a:r>
          </a:p>
          <a:p>
            <a:pPr marL="796925" lvl="1" indent="-339725"/>
            <a:r>
              <a:rPr lang="en-US" sz="2800" b="1" dirty="0" err="1" smtClean="0"/>
              <a:t>Sparkfun</a:t>
            </a:r>
            <a:endParaRPr lang="en-US" sz="2800" b="1" dirty="0" smtClean="0"/>
          </a:p>
          <a:p>
            <a:pPr marL="796925" lvl="1" indent="-339725"/>
            <a:r>
              <a:rPr lang="en-US" sz="2800" b="1" dirty="0" err="1" smtClean="0"/>
              <a:t>RobotShop</a:t>
            </a:r>
            <a:endParaRPr lang="en-US" sz="2800" b="1" dirty="0" smtClean="0"/>
          </a:p>
          <a:p>
            <a:pPr marL="796925" lvl="1" indent="-339725"/>
            <a:r>
              <a:rPr lang="en-US" sz="2800" b="1" dirty="0" err="1" smtClean="0"/>
              <a:t>Adafruit</a:t>
            </a:r>
            <a:r>
              <a:rPr lang="en-US" sz="2800" b="1" dirty="0" smtClean="0"/>
              <a:t> Industries</a:t>
            </a:r>
          </a:p>
          <a:p>
            <a:pPr marL="339725" indent="-339725"/>
            <a:r>
              <a:rPr lang="en-US" sz="3200" dirty="0" smtClean="0"/>
              <a:t>The more stuff, the more diverse the lessons and the better the student projects.</a:t>
            </a:r>
          </a:p>
        </p:txBody>
      </p:sp>
      <p:sp>
        <p:nvSpPr>
          <p:cNvPr id="4" name="Slide Number Placeholder 3"/>
          <p:cNvSpPr>
            <a:spLocks noGrp="1"/>
          </p:cNvSpPr>
          <p:nvPr>
            <p:ph type="sldNum" sz="quarter" idx="12"/>
          </p:nvPr>
        </p:nvSpPr>
        <p:spPr>
          <a:xfrm>
            <a:off x="11420911" y="6077483"/>
            <a:ext cx="771089" cy="365125"/>
          </a:xfrm>
        </p:spPr>
        <p:txBody>
          <a:bodyPr/>
          <a:lstStyle/>
          <a:p>
            <a:fld id="{B9698738-B369-4EC2-B00C-B62D0CC57A96}" type="slidenum">
              <a:rPr lang="en-US" smtClean="0"/>
              <a:t>35</a:t>
            </a:fld>
            <a:endParaRPr lang="en-US"/>
          </a:p>
        </p:txBody>
      </p:sp>
    </p:spTree>
    <p:extLst>
      <p:ext uri="{BB962C8B-B14F-4D97-AF65-F5344CB8AC3E}">
        <p14:creationId xmlns:p14="http://schemas.microsoft.com/office/powerpoint/2010/main" val="264510486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2" y="181548"/>
            <a:ext cx="10279500" cy="943245"/>
          </a:xfrm>
        </p:spPr>
        <p:txBody>
          <a:bodyPr>
            <a:noAutofit/>
          </a:bodyPr>
          <a:lstStyle/>
          <a:p>
            <a:r>
              <a:rPr lang="en-US" dirty="0" smtClean="0"/>
              <a:t>Evolution – The First Textbook &amp; Curriculum</a:t>
            </a:r>
            <a:endParaRPr lang="en-US" dirty="0"/>
          </a:p>
        </p:txBody>
      </p:sp>
      <p:sp>
        <p:nvSpPr>
          <p:cNvPr id="3" name="Content Placeholder 2"/>
          <p:cNvSpPr>
            <a:spLocks noGrp="1"/>
          </p:cNvSpPr>
          <p:nvPr>
            <p:ph idx="1"/>
          </p:nvPr>
        </p:nvSpPr>
        <p:spPr>
          <a:xfrm>
            <a:off x="808477" y="1124793"/>
            <a:ext cx="11097011" cy="5422311"/>
          </a:xfrm>
        </p:spPr>
        <p:txBody>
          <a:bodyPr>
            <a:normAutofit fontScale="77500" lnSpcReduction="20000"/>
          </a:bodyPr>
          <a:lstStyle/>
          <a:p>
            <a:r>
              <a:rPr lang="en-US" sz="3200" dirty="0"/>
              <a:t>It was immediately evident that lecture-based learning was not the way to go.  Fast students were angry.  Slow students were frustrated.  One student was happy.</a:t>
            </a:r>
          </a:p>
          <a:p>
            <a:r>
              <a:rPr lang="en-US" sz="3200" dirty="0" smtClean="0"/>
              <a:t>Physically </a:t>
            </a:r>
            <a:r>
              <a:rPr lang="en-US" sz="3200" dirty="0"/>
              <a:t>and mentally demanding to teach the curriculum.  The pace problem.</a:t>
            </a:r>
          </a:p>
          <a:p>
            <a:r>
              <a:rPr lang="en-US" sz="3200" dirty="0" smtClean="0"/>
              <a:t>I </a:t>
            </a:r>
            <a:r>
              <a:rPr lang="en-US" sz="3200" dirty="0"/>
              <a:t>decided to write a robotics </a:t>
            </a:r>
            <a:r>
              <a:rPr lang="en-US" sz="3200" dirty="0" smtClean="0"/>
              <a:t>around </a:t>
            </a:r>
            <a:r>
              <a:rPr lang="en-US" sz="3200" dirty="0"/>
              <a:t>the BX-24 microcontroller so I wouldn’t have to talk so much and wouldn’t forget what I </a:t>
            </a:r>
            <a:r>
              <a:rPr lang="en-US" sz="3200" dirty="0" smtClean="0"/>
              <a:t>knew.</a:t>
            </a:r>
          </a:p>
          <a:p>
            <a:r>
              <a:rPr lang="en-US" sz="3200" dirty="0" smtClean="0"/>
              <a:t>I </a:t>
            </a:r>
            <a:r>
              <a:rPr lang="en-US" sz="3200" dirty="0"/>
              <a:t>had written physics books, but I was trained in that field.  I had never even taken a programming course; who was I fooling</a:t>
            </a:r>
            <a:r>
              <a:rPr lang="en-US" sz="3200" dirty="0" smtClean="0"/>
              <a:t>?</a:t>
            </a:r>
            <a:endParaRPr lang="en-US" sz="3200" dirty="0"/>
          </a:p>
          <a:p>
            <a:r>
              <a:rPr lang="en-US" sz="3200" dirty="0"/>
              <a:t>But the book was a necessity, for there were no robotics textbooks or curricular materials out there.</a:t>
            </a:r>
          </a:p>
          <a:p>
            <a:r>
              <a:rPr lang="en-US" sz="3200" dirty="0" smtClean="0"/>
              <a:t>Started </a:t>
            </a:r>
            <a:r>
              <a:rPr lang="en-US" sz="3200" dirty="0"/>
              <a:t>developing more a comprehensive curriculum and more sophisticated projects.  Let students propel and scaffold the program</a:t>
            </a:r>
            <a:r>
              <a:rPr lang="en-US" sz="3200" dirty="0" smtClean="0"/>
              <a:t>!</a:t>
            </a:r>
            <a:endParaRPr lang="en-US" sz="3200" dirty="0"/>
          </a:p>
        </p:txBody>
      </p:sp>
      <p:sp>
        <p:nvSpPr>
          <p:cNvPr id="4" name="Slide Number Placeholder 3"/>
          <p:cNvSpPr>
            <a:spLocks noGrp="1"/>
          </p:cNvSpPr>
          <p:nvPr>
            <p:ph type="sldNum" sz="quarter" idx="12"/>
          </p:nvPr>
        </p:nvSpPr>
        <p:spPr>
          <a:xfrm>
            <a:off x="11420911" y="6077483"/>
            <a:ext cx="771089" cy="365125"/>
          </a:xfrm>
        </p:spPr>
        <p:txBody>
          <a:bodyPr/>
          <a:lstStyle/>
          <a:p>
            <a:fld id="{B9698738-B369-4EC2-B00C-B62D0CC57A96}" type="slidenum">
              <a:rPr lang="en-US" smtClean="0"/>
              <a:t>36</a:t>
            </a:fld>
            <a:endParaRPr lang="en-US"/>
          </a:p>
        </p:txBody>
      </p:sp>
    </p:spTree>
    <p:extLst>
      <p:ext uri="{BB962C8B-B14F-4D97-AF65-F5344CB8AC3E}">
        <p14:creationId xmlns:p14="http://schemas.microsoft.com/office/powerpoint/2010/main" val="130796313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2" y="181548"/>
            <a:ext cx="10279500" cy="943245"/>
          </a:xfrm>
        </p:spPr>
        <p:txBody>
          <a:bodyPr>
            <a:noAutofit/>
          </a:bodyPr>
          <a:lstStyle/>
          <a:p>
            <a:r>
              <a:rPr lang="en-US" dirty="0" smtClean="0"/>
              <a:t>Evolution – </a:t>
            </a:r>
            <a:r>
              <a:rPr lang="en-US" i="1" dirty="0" smtClean="0"/>
              <a:t>BasicX and Robotics</a:t>
            </a:r>
            <a:endParaRPr lang="en-US" i="1" dirty="0"/>
          </a:p>
        </p:txBody>
      </p:sp>
      <p:sp>
        <p:nvSpPr>
          <p:cNvPr id="3" name="Content Placeholder 2"/>
          <p:cNvSpPr>
            <a:spLocks noGrp="1"/>
          </p:cNvSpPr>
          <p:nvPr>
            <p:ph idx="1"/>
          </p:nvPr>
        </p:nvSpPr>
        <p:spPr>
          <a:xfrm>
            <a:off x="795528" y="1124794"/>
            <a:ext cx="8119872" cy="5550326"/>
          </a:xfrm>
        </p:spPr>
        <p:txBody>
          <a:bodyPr>
            <a:normAutofit fontScale="92500" lnSpcReduction="10000"/>
          </a:bodyPr>
          <a:lstStyle/>
          <a:p>
            <a:pPr marL="0" lvl="0" indent="0">
              <a:buNone/>
            </a:pPr>
            <a:r>
              <a:rPr lang="en-US" sz="3200" b="1" i="1" dirty="0" smtClean="0"/>
              <a:t>BasicX </a:t>
            </a:r>
            <a:r>
              <a:rPr lang="en-US" sz="3200" b="1" i="1" dirty="0"/>
              <a:t>and Robotics</a:t>
            </a:r>
            <a:r>
              <a:rPr lang="en-US" sz="3200" dirty="0"/>
              <a:t> </a:t>
            </a:r>
            <a:r>
              <a:rPr lang="en-US" sz="3200" dirty="0" smtClean="0"/>
              <a:t>was published in 2005; a </a:t>
            </a:r>
            <a:r>
              <a:rPr lang="en-US" sz="3200" dirty="0"/>
              <a:t>successful disaster.</a:t>
            </a:r>
          </a:p>
          <a:p>
            <a:pPr lvl="1"/>
            <a:r>
              <a:rPr lang="en-US" sz="3100" dirty="0" smtClean="0"/>
              <a:t>Book had positive and immediate </a:t>
            </a:r>
            <a:r>
              <a:rPr lang="en-US" sz="3100" dirty="0"/>
              <a:t>effect on </a:t>
            </a:r>
            <a:r>
              <a:rPr lang="en-US" sz="3100" dirty="0" smtClean="0"/>
              <a:t>students’ happiness, retention, and speed.  </a:t>
            </a:r>
            <a:endParaRPr lang="en-US" sz="3100" dirty="0"/>
          </a:p>
          <a:p>
            <a:pPr lvl="1"/>
            <a:r>
              <a:rPr lang="en-US" sz="3100" dirty="0"/>
              <a:t>Students read the book and paced themselves.  Solved the pace problem. </a:t>
            </a:r>
          </a:p>
          <a:p>
            <a:pPr lvl="1"/>
            <a:r>
              <a:rPr lang="en-US" sz="3100" dirty="0" smtClean="0"/>
              <a:t>World’s </a:t>
            </a:r>
            <a:r>
              <a:rPr lang="en-US" sz="3100" dirty="0"/>
              <a:t>only robotics </a:t>
            </a:r>
            <a:r>
              <a:rPr lang="en-US" sz="3100" dirty="0" smtClean="0"/>
              <a:t>textbook, and even colleges and universities used it.</a:t>
            </a:r>
            <a:endParaRPr lang="en-US" sz="3100" dirty="0"/>
          </a:p>
          <a:p>
            <a:pPr lvl="1"/>
            <a:r>
              <a:rPr lang="en-US" sz="3100" dirty="0" smtClean="0"/>
              <a:t>However, topics </a:t>
            </a:r>
            <a:r>
              <a:rPr lang="en-US" sz="3100" dirty="0"/>
              <a:t>were not completely </a:t>
            </a:r>
            <a:r>
              <a:rPr lang="en-US" sz="3100" dirty="0" smtClean="0"/>
              <a:t>covered and book’s flow was bad.</a:t>
            </a:r>
          </a:p>
          <a:p>
            <a:pPr lvl="1"/>
            <a:endParaRPr lang="en-US" sz="3000" dirty="0" smtClean="0"/>
          </a:p>
        </p:txBody>
      </p:sp>
      <p:sp>
        <p:nvSpPr>
          <p:cNvPr id="4" name="Slide Number Placeholder 3"/>
          <p:cNvSpPr>
            <a:spLocks noGrp="1"/>
          </p:cNvSpPr>
          <p:nvPr>
            <p:ph type="sldNum" sz="quarter" idx="12"/>
          </p:nvPr>
        </p:nvSpPr>
        <p:spPr>
          <a:xfrm>
            <a:off x="11420911" y="6077483"/>
            <a:ext cx="771089" cy="365125"/>
          </a:xfrm>
        </p:spPr>
        <p:txBody>
          <a:bodyPr/>
          <a:lstStyle/>
          <a:p>
            <a:fld id="{B9698738-B369-4EC2-B00C-B62D0CC57A96}" type="slidenum">
              <a:rPr lang="en-US" smtClean="0"/>
              <a:t>37</a:t>
            </a:fld>
            <a:endParaRPr lang="en-US"/>
          </a:p>
        </p:txBody>
      </p:sp>
      <p:pic>
        <p:nvPicPr>
          <p:cNvPr id="5" name="Picture 16" descr="bookcover1 smal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21570" y="1655144"/>
            <a:ext cx="2958938" cy="38403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74681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2" y="181548"/>
            <a:ext cx="10279500" cy="943245"/>
          </a:xfrm>
        </p:spPr>
        <p:txBody>
          <a:bodyPr>
            <a:noAutofit/>
          </a:bodyPr>
          <a:lstStyle/>
          <a:p>
            <a:r>
              <a:rPr lang="en-US" dirty="0" smtClean="0"/>
              <a:t>Evolution – </a:t>
            </a:r>
            <a:r>
              <a:rPr lang="en-US" i="1" dirty="0" smtClean="0"/>
              <a:t>BasicX and Robotics</a:t>
            </a:r>
            <a:endParaRPr lang="en-US" i="1" dirty="0"/>
          </a:p>
        </p:txBody>
      </p:sp>
      <p:sp>
        <p:nvSpPr>
          <p:cNvPr id="4" name="Slide Number Placeholder 3"/>
          <p:cNvSpPr>
            <a:spLocks noGrp="1"/>
          </p:cNvSpPr>
          <p:nvPr>
            <p:ph type="sldNum" sz="quarter" idx="12"/>
          </p:nvPr>
        </p:nvSpPr>
        <p:spPr>
          <a:xfrm>
            <a:off x="11420911" y="6077483"/>
            <a:ext cx="771089" cy="365125"/>
          </a:xfrm>
        </p:spPr>
        <p:txBody>
          <a:bodyPr/>
          <a:lstStyle/>
          <a:p>
            <a:fld id="{B9698738-B369-4EC2-B00C-B62D0CC57A96}" type="slidenum">
              <a:rPr lang="en-US" smtClean="0"/>
              <a:t>38</a:t>
            </a:fld>
            <a:endParaRPr lang="en-US"/>
          </a:p>
        </p:txBody>
      </p:sp>
      <p:sp>
        <p:nvSpPr>
          <p:cNvPr id="6" name="Content Placeholder 2"/>
          <p:cNvSpPr txBox="1">
            <a:spLocks/>
          </p:cNvSpPr>
          <p:nvPr/>
        </p:nvSpPr>
        <p:spPr>
          <a:xfrm>
            <a:off x="795528" y="1124793"/>
            <a:ext cx="8449056" cy="5404023"/>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804863" lvl="1" indent="-347663"/>
            <a:r>
              <a:rPr lang="en-US" sz="3000" dirty="0" smtClean="0"/>
              <a:t>I considered </a:t>
            </a:r>
            <a:r>
              <a:rPr lang="en-US" sz="3000" i="1" dirty="0"/>
              <a:t>new </a:t>
            </a:r>
            <a:r>
              <a:rPr lang="en-US" sz="3000" b="1" dirty="0"/>
              <a:t>print-on-demand technology</a:t>
            </a:r>
            <a:r>
              <a:rPr lang="en-US" sz="3000" dirty="0"/>
              <a:t>, but $100/book.  Therefore, traditional </a:t>
            </a:r>
            <a:r>
              <a:rPr lang="en-US" sz="3000" dirty="0" smtClean="0"/>
              <a:t>publishing (5000 copies).</a:t>
            </a:r>
            <a:endParaRPr lang="en-US" sz="3000" dirty="0"/>
          </a:p>
          <a:p>
            <a:pPr marL="804863" lvl="1" indent="-347663"/>
            <a:r>
              <a:rPr lang="en-US" sz="3000" dirty="0" smtClean="0"/>
              <a:t>Then </a:t>
            </a:r>
            <a:r>
              <a:rPr lang="en-US" sz="3000" dirty="0" err="1" smtClean="0"/>
              <a:t>NetMedia</a:t>
            </a:r>
            <a:r>
              <a:rPr lang="en-US" sz="3000" dirty="0" smtClean="0"/>
              <a:t> stopped making the BX-24 microcontroller, and overnight my brand new book was obsolete.  I would not make that mistake again.</a:t>
            </a:r>
          </a:p>
          <a:p>
            <a:pPr marL="804863" lvl="1" indent="-347663"/>
            <a:r>
              <a:rPr lang="en-US" sz="3000" dirty="0" smtClean="0"/>
              <a:t>6-months after the printing, print-on-demand became viable.  Another painful memory.</a:t>
            </a:r>
          </a:p>
          <a:p>
            <a:pPr marL="804863" lvl="1" indent="-347663"/>
            <a:r>
              <a:rPr lang="en-US" sz="3000" dirty="0" smtClean="0"/>
              <a:t>Nevertheless, books were used for a decade.</a:t>
            </a:r>
          </a:p>
          <a:p>
            <a:pPr marL="339725" indent="-339725"/>
            <a:endParaRPr lang="en-US" sz="3200" dirty="0" smtClean="0"/>
          </a:p>
        </p:txBody>
      </p:sp>
      <p:pic>
        <p:nvPicPr>
          <p:cNvPr id="8" name="Picture 16" descr="bookcover1 smal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17736" y="1461482"/>
            <a:ext cx="2297012" cy="298128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7" descr="bx penny"/>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rightnessContrast bright="40000"/>
                    </a14:imgEffect>
                  </a14:imgLayer>
                </a14:imgProps>
              </a:ext>
              <a:ext uri="{28A0092B-C50C-407E-A947-70E740481C1C}">
                <a14:useLocalDpi xmlns:a14="http://schemas.microsoft.com/office/drawing/2010/main" val="0"/>
              </a:ext>
            </a:extLst>
          </a:blip>
          <a:srcRect l="9783"/>
          <a:stretch/>
        </p:blipFill>
        <p:spPr bwMode="auto">
          <a:xfrm>
            <a:off x="9299448" y="4517836"/>
            <a:ext cx="2315300" cy="1924772"/>
          </a:xfrm>
          <a:prstGeom prst="rect">
            <a:avLst/>
          </a:prstGeom>
          <a:noFill/>
          <a:extLst>
            <a:ext uri="{909E8E84-426E-40DD-AFC4-6F175D3DCCD1}">
              <a14:hiddenFill xmlns:a14="http://schemas.microsoft.com/office/drawing/2010/main">
                <a:solidFill>
                  <a:srgbClr val="FFFFFF"/>
                </a:solidFill>
              </a14:hiddenFill>
            </a:ext>
          </a:extLst>
        </p:spPr>
      </p:pic>
      <p:sp>
        <p:nvSpPr>
          <p:cNvPr id="10" name="&quot;No&quot; Symbol 9"/>
          <p:cNvSpPr/>
          <p:nvPr/>
        </p:nvSpPr>
        <p:spPr>
          <a:xfrm>
            <a:off x="8897112" y="3172968"/>
            <a:ext cx="1819656" cy="1819650"/>
          </a:xfrm>
          <a:prstGeom prst="noSmoking">
            <a:avLst/>
          </a:prstGeom>
          <a:solidFill>
            <a:srgbClr val="FF0000"/>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72485086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2" y="181548"/>
            <a:ext cx="10279500" cy="943245"/>
          </a:xfrm>
        </p:spPr>
        <p:txBody>
          <a:bodyPr>
            <a:noAutofit/>
          </a:bodyPr>
          <a:lstStyle/>
          <a:p>
            <a:r>
              <a:rPr lang="en-US" dirty="0" smtClean="0"/>
              <a:t>New Kids on the Block: Uno, Teensy, &amp; OneBot</a:t>
            </a:r>
            <a:endParaRPr lang="en-US" dirty="0"/>
          </a:p>
        </p:txBody>
      </p:sp>
      <p:sp>
        <p:nvSpPr>
          <p:cNvPr id="4" name="Slide Number Placeholder 3"/>
          <p:cNvSpPr>
            <a:spLocks noGrp="1"/>
          </p:cNvSpPr>
          <p:nvPr>
            <p:ph type="sldNum" sz="quarter" idx="12"/>
          </p:nvPr>
        </p:nvSpPr>
        <p:spPr>
          <a:xfrm>
            <a:off x="11420911" y="6077483"/>
            <a:ext cx="771089" cy="365125"/>
          </a:xfrm>
        </p:spPr>
        <p:txBody>
          <a:bodyPr/>
          <a:lstStyle/>
          <a:p>
            <a:fld id="{B9698738-B369-4EC2-B00C-B62D0CC57A96}" type="slidenum">
              <a:rPr lang="en-US" smtClean="0"/>
              <a:t>39</a:t>
            </a:fld>
            <a:endParaRPr lang="en-US"/>
          </a:p>
        </p:txBody>
      </p:sp>
      <p:sp>
        <p:nvSpPr>
          <p:cNvPr id="6" name="Content Placeholder 2"/>
          <p:cNvSpPr txBox="1">
            <a:spLocks/>
          </p:cNvSpPr>
          <p:nvPr/>
        </p:nvSpPr>
        <p:spPr>
          <a:xfrm>
            <a:off x="795528" y="1124793"/>
            <a:ext cx="8364656" cy="5404023"/>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804863" lvl="1" indent="-347663"/>
            <a:r>
              <a:rPr lang="en-US" sz="3000" dirty="0" smtClean="0"/>
              <a:t>Ten years after the publication of </a:t>
            </a:r>
            <a:r>
              <a:rPr lang="en-US" sz="3000" i="1" dirty="0" smtClean="0"/>
              <a:t>BasicX and Robotics</a:t>
            </a:r>
            <a:r>
              <a:rPr lang="en-US" sz="3000" dirty="0" smtClean="0"/>
              <a:t>, my textbook and the BX-24 controller were in their final days.  It was time for an upgrade.</a:t>
            </a:r>
          </a:p>
          <a:p>
            <a:pPr marL="804863" lvl="1" indent="-347663"/>
            <a:r>
              <a:rPr lang="en-US" sz="3000" dirty="0" smtClean="0"/>
              <a:t>At that time, two hot new 5-volt AVR development boards came on the market: the Arduino Uno and the Teensy 2.0 from PJRC.  These were both easy to use and easy to program with the Arduino IDE. </a:t>
            </a:r>
          </a:p>
          <a:p>
            <a:pPr marL="804863" lvl="1" indent="-347663"/>
            <a:r>
              <a:rPr lang="en-US" sz="3000" dirty="0" smtClean="0"/>
              <a:t>Patton Robotics developed a new </a:t>
            </a:r>
            <a:r>
              <a:rPr lang="en-US" sz="3000" b="1" dirty="0" smtClean="0"/>
              <a:t>PRT motherboard</a:t>
            </a:r>
            <a:r>
              <a:rPr lang="en-US" sz="3000" dirty="0" smtClean="0"/>
              <a:t> for the Teensy 2.0 and a new robot – the </a:t>
            </a:r>
            <a:r>
              <a:rPr lang="en-US" sz="3000" b="1" dirty="0" smtClean="0"/>
              <a:t>OneBot</a:t>
            </a:r>
            <a:r>
              <a:rPr lang="en-US" sz="3000" dirty="0" smtClean="0"/>
              <a:t> – for both the Teensy 2.0 and Arduino Uno.</a:t>
            </a:r>
            <a:endParaRPr lang="en-US" sz="3200" dirty="0" smtClean="0"/>
          </a:p>
        </p:txBody>
      </p:sp>
      <p:pic>
        <p:nvPicPr>
          <p:cNvPr id="3" name="Picture 2"/>
          <p:cNvPicPr>
            <a:picLocks noChangeAspect="1"/>
          </p:cNvPicPr>
          <p:nvPr/>
        </p:nvPicPr>
        <p:blipFill>
          <a:blip r:embed="rId3"/>
          <a:stretch>
            <a:fillRect/>
          </a:stretch>
        </p:blipFill>
        <p:spPr>
          <a:xfrm>
            <a:off x="9244584" y="1124793"/>
            <a:ext cx="2560320" cy="1828800"/>
          </a:xfrm>
          <a:prstGeom prst="rect">
            <a:avLst/>
          </a:prstGeom>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r="6802"/>
          <a:stretch/>
        </p:blipFill>
        <p:spPr>
          <a:xfrm>
            <a:off x="9249913" y="4893835"/>
            <a:ext cx="2604919" cy="1828800"/>
          </a:xfrm>
          <a:prstGeom prst="rect">
            <a:avLst/>
          </a:prstGeom>
        </p:spPr>
      </p:pic>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l="23671" t="27987" r="13771" b="12278"/>
          <a:stretch/>
        </p:blipFill>
        <p:spPr>
          <a:xfrm>
            <a:off x="9244584" y="3009314"/>
            <a:ext cx="2553604" cy="1828800"/>
          </a:xfrm>
          <a:prstGeom prst="rect">
            <a:avLst/>
          </a:prstGeom>
        </p:spPr>
      </p:pic>
    </p:spTree>
    <p:extLst>
      <p:ext uri="{BB962C8B-B14F-4D97-AF65-F5344CB8AC3E}">
        <p14:creationId xmlns:p14="http://schemas.microsoft.com/office/powerpoint/2010/main" val="313673522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2" y="76351"/>
            <a:ext cx="9905998" cy="894693"/>
          </a:xfrm>
        </p:spPr>
        <p:txBody>
          <a:bodyPr/>
          <a:lstStyle/>
          <a:p>
            <a:r>
              <a:rPr lang="en-US" dirty="0" smtClean="0"/>
              <a:t>My Assumptions</a:t>
            </a:r>
            <a:endParaRPr lang="en-US" dirty="0"/>
          </a:p>
        </p:txBody>
      </p:sp>
      <p:sp>
        <p:nvSpPr>
          <p:cNvPr id="3" name="Content Placeholder 2"/>
          <p:cNvSpPr>
            <a:spLocks noGrp="1"/>
          </p:cNvSpPr>
          <p:nvPr>
            <p:ph idx="1"/>
          </p:nvPr>
        </p:nvSpPr>
        <p:spPr>
          <a:xfrm>
            <a:off x="995320" y="1060057"/>
            <a:ext cx="10425591" cy="5559229"/>
          </a:xfrm>
        </p:spPr>
        <p:txBody>
          <a:bodyPr>
            <a:normAutofit fontScale="85000" lnSpcReduction="10000"/>
          </a:bodyPr>
          <a:lstStyle/>
          <a:p>
            <a:pPr marL="339725" lvl="0" indent="-339725"/>
            <a:r>
              <a:rPr lang="en-US" sz="3600" dirty="0" smtClean="0"/>
              <a:t>You will stop me and ask </a:t>
            </a:r>
            <a:r>
              <a:rPr lang="en-US" sz="3600" dirty="0"/>
              <a:t>questions as I </a:t>
            </a:r>
            <a:r>
              <a:rPr lang="en-US" sz="3600" dirty="0" smtClean="0"/>
              <a:t>go!</a:t>
            </a:r>
          </a:p>
          <a:p>
            <a:pPr marL="339725" lvl="0" indent="-339725"/>
            <a:r>
              <a:rPr lang="en-US" sz="3600" dirty="0"/>
              <a:t>When I say “robotics” I also mean </a:t>
            </a:r>
            <a:r>
              <a:rPr lang="en-US" sz="3600" b="1" dirty="0"/>
              <a:t>engineering</a:t>
            </a:r>
            <a:r>
              <a:rPr lang="en-US" sz="3600" dirty="0"/>
              <a:t>, </a:t>
            </a:r>
            <a:r>
              <a:rPr lang="en-US" sz="3600" b="1" dirty="0"/>
              <a:t>embedded controller programming</a:t>
            </a:r>
            <a:r>
              <a:rPr lang="en-US" sz="3600" dirty="0"/>
              <a:t>, </a:t>
            </a:r>
            <a:r>
              <a:rPr lang="en-US" sz="3600" b="1" dirty="0"/>
              <a:t>mechanical engineering</a:t>
            </a:r>
            <a:r>
              <a:rPr lang="en-US" sz="3600" dirty="0"/>
              <a:t>, </a:t>
            </a:r>
            <a:r>
              <a:rPr lang="en-US" sz="3600" b="1" dirty="0"/>
              <a:t>electronics</a:t>
            </a:r>
            <a:r>
              <a:rPr lang="en-US" sz="3600" dirty="0"/>
              <a:t>, </a:t>
            </a:r>
            <a:r>
              <a:rPr lang="en-US" sz="3600" b="1" dirty="0" smtClean="0"/>
              <a:t>fabrication</a:t>
            </a:r>
            <a:r>
              <a:rPr lang="en-US" sz="3600" dirty="0" smtClean="0"/>
              <a:t>, and </a:t>
            </a:r>
            <a:r>
              <a:rPr lang="en-US" sz="3600" b="1" dirty="0"/>
              <a:t>design</a:t>
            </a:r>
            <a:r>
              <a:rPr lang="en-US" sz="3600" dirty="0"/>
              <a:t>.  </a:t>
            </a:r>
            <a:r>
              <a:rPr lang="en-US" sz="3600" dirty="0" smtClean="0"/>
              <a:t>I will use it as a catch-all term for these </a:t>
            </a:r>
            <a:r>
              <a:rPr lang="en-US" sz="3600" dirty="0"/>
              <a:t>individual disciplines.</a:t>
            </a:r>
          </a:p>
          <a:p>
            <a:pPr marL="339725" lvl="0" indent="-339725"/>
            <a:r>
              <a:rPr lang="en-US" sz="3600" dirty="0"/>
              <a:t>Few schools have a </a:t>
            </a:r>
            <a:r>
              <a:rPr lang="en-US" sz="3600" dirty="0" smtClean="0"/>
              <a:t>comprehensive robotics </a:t>
            </a:r>
            <a:r>
              <a:rPr lang="en-US" sz="3600" dirty="0"/>
              <a:t>program.</a:t>
            </a:r>
          </a:p>
          <a:p>
            <a:pPr marL="339725" indent="-339725"/>
            <a:r>
              <a:rPr lang="en-US" sz="3600" dirty="0"/>
              <a:t>Many schools have a robotics club</a:t>
            </a:r>
            <a:r>
              <a:rPr lang="en-US" sz="3600" dirty="0" smtClean="0"/>
              <a:t>.</a:t>
            </a:r>
          </a:p>
          <a:p>
            <a:pPr marL="339725" indent="-339725"/>
            <a:r>
              <a:rPr lang="en-US" sz="3600" dirty="0" smtClean="0"/>
              <a:t>Few schools have a fully-equipped robotics lab space.</a:t>
            </a:r>
          </a:p>
          <a:p>
            <a:pPr marL="339725" indent="-339725"/>
            <a:r>
              <a:rPr lang="en-US" sz="3600" dirty="0" smtClean="0"/>
              <a:t>School’s are hungry to build a cohesive STEM/STEAM program.</a:t>
            </a:r>
            <a:endParaRPr lang="en-US" sz="3600" dirty="0"/>
          </a:p>
        </p:txBody>
      </p:sp>
      <p:sp>
        <p:nvSpPr>
          <p:cNvPr id="4" name="Slide Number Placeholder 3"/>
          <p:cNvSpPr>
            <a:spLocks noGrp="1"/>
          </p:cNvSpPr>
          <p:nvPr>
            <p:ph type="sldNum" sz="quarter" idx="12"/>
          </p:nvPr>
        </p:nvSpPr>
        <p:spPr>
          <a:xfrm>
            <a:off x="11420911" y="6077483"/>
            <a:ext cx="771089" cy="365125"/>
          </a:xfrm>
        </p:spPr>
        <p:txBody>
          <a:bodyPr/>
          <a:lstStyle/>
          <a:p>
            <a:fld id="{B9698738-B369-4EC2-B00C-B62D0CC57A96}" type="slidenum">
              <a:rPr lang="en-US" smtClean="0"/>
              <a:t>4</a:t>
            </a:fld>
            <a:endParaRPr lang="en-US"/>
          </a:p>
        </p:txBody>
      </p:sp>
    </p:spTree>
    <p:extLst>
      <p:ext uri="{BB962C8B-B14F-4D97-AF65-F5344CB8AC3E}">
        <p14:creationId xmlns:p14="http://schemas.microsoft.com/office/powerpoint/2010/main" val="195031926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2" y="181548"/>
            <a:ext cx="10279500" cy="1232184"/>
          </a:xfrm>
        </p:spPr>
        <p:txBody>
          <a:bodyPr>
            <a:noAutofit/>
          </a:bodyPr>
          <a:lstStyle/>
          <a:p>
            <a:r>
              <a:rPr lang="en-US" dirty="0" smtClean="0"/>
              <a:t>New Textbooks; A Bullet dodged</a:t>
            </a:r>
            <a:endParaRPr lang="en-US" dirty="0"/>
          </a:p>
        </p:txBody>
      </p:sp>
      <p:sp>
        <p:nvSpPr>
          <p:cNvPr id="4" name="Slide Number Placeholder 3"/>
          <p:cNvSpPr>
            <a:spLocks noGrp="1"/>
          </p:cNvSpPr>
          <p:nvPr>
            <p:ph type="sldNum" sz="quarter" idx="12"/>
          </p:nvPr>
        </p:nvSpPr>
        <p:spPr>
          <a:xfrm>
            <a:off x="11420911" y="6077483"/>
            <a:ext cx="771089" cy="365125"/>
          </a:xfrm>
        </p:spPr>
        <p:txBody>
          <a:bodyPr/>
          <a:lstStyle/>
          <a:p>
            <a:fld id="{B9698738-B369-4EC2-B00C-B62D0CC57A96}" type="slidenum">
              <a:rPr lang="en-US" smtClean="0"/>
              <a:t>40</a:t>
            </a:fld>
            <a:endParaRPr lang="en-US"/>
          </a:p>
        </p:txBody>
      </p:sp>
      <p:sp>
        <p:nvSpPr>
          <p:cNvPr id="6" name="Content Placeholder 2"/>
          <p:cNvSpPr txBox="1">
            <a:spLocks/>
          </p:cNvSpPr>
          <p:nvPr/>
        </p:nvSpPr>
        <p:spPr>
          <a:xfrm>
            <a:off x="655284" y="1413732"/>
            <a:ext cx="10665043" cy="5028876"/>
          </a:xfrm>
          <a:prstGeom prst="rect">
            <a:avLst/>
          </a:prstGeom>
        </p:spPr>
        <p:txBody>
          <a:bodyPr vert="horz" lIns="91440" tIns="45720" rIns="91440" bIns="45720" rtlCol="0">
            <a:no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804863" lvl="1" indent="-347663"/>
            <a:r>
              <a:rPr lang="en-US" sz="3000" dirty="0" smtClean="0"/>
              <a:t>Three </a:t>
            </a:r>
            <a:r>
              <a:rPr lang="en-US" sz="3000" dirty="0"/>
              <a:t>months into </a:t>
            </a:r>
            <a:r>
              <a:rPr lang="en-US" sz="3000" dirty="0" smtClean="0"/>
              <a:t>writing my new textbooks, Arduino and PJRC </a:t>
            </a:r>
            <a:r>
              <a:rPr lang="en-US" sz="3000" dirty="0"/>
              <a:t>came out with </a:t>
            </a:r>
            <a:r>
              <a:rPr lang="en-US" sz="3000" dirty="0" smtClean="0"/>
              <a:t>new, efficient, and fast 3.3-volt </a:t>
            </a:r>
            <a:r>
              <a:rPr lang="en-US" sz="3000" dirty="0"/>
              <a:t>ARM </a:t>
            </a:r>
            <a:r>
              <a:rPr lang="en-US" sz="3000" dirty="0" smtClean="0"/>
              <a:t>controllers.  </a:t>
            </a:r>
          </a:p>
          <a:p>
            <a:pPr marL="804863" lvl="1" indent="-347663"/>
            <a:r>
              <a:rPr lang="en-US" sz="3000" dirty="0" smtClean="0"/>
              <a:t>Eager to avoid backing another dying technology, I dropped the older </a:t>
            </a:r>
            <a:r>
              <a:rPr lang="en-US" sz="3000" dirty="0"/>
              <a:t>5V AVR </a:t>
            </a:r>
            <a:r>
              <a:rPr lang="en-US" sz="3000" dirty="0" smtClean="0"/>
              <a:t>systems from my textbook and </a:t>
            </a:r>
            <a:r>
              <a:rPr lang="en-US" sz="3000" dirty="0"/>
              <a:t>focused solely on the </a:t>
            </a:r>
            <a:r>
              <a:rPr lang="en-US" sz="3000" dirty="0" smtClean="0"/>
              <a:t>new </a:t>
            </a:r>
            <a:r>
              <a:rPr lang="en-US" sz="3000" b="1" dirty="0" smtClean="0"/>
              <a:t>Teensy </a:t>
            </a:r>
            <a:r>
              <a:rPr lang="en-US" sz="3000" b="1" dirty="0"/>
              <a:t>3.2 </a:t>
            </a:r>
            <a:r>
              <a:rPr lang="en-US" sz="3000" dirty="0"/>
              <a:t>and </a:t>
            </a:r>
            <a:r>
              <a:rPr lang="en-US" sz="3000" b="1" dirty="0"/>
              <a:t>Arduino </a:t>
            </a:r>
            <a:r>
              <a:rPr lang="en-US" sz="3000" b="1" dirty="0" smtClean="0"/>
              <a:t>Due</a:t>
            </a:r>
            <a:r>
              <a:rPr lang="en-US" sz="3000" dirty="0"/>
              <a:t> </a:t>
            </a:r>
            <a:r>
              <a:rPr lang="en-US" sz="3000" dirty="0" smtClean="0"/>
              <a:t>development boards.</a:t>
            </a:r>
          </a:p>
          <a:p>
            <a:pPr marL="804863" lvl="1" indent="-347663"/>
            <a:r>
              <a:rPr lang="en-US" sz="3000" dirty="0" smtClean="0"/>
              <a:t>ARM 3.3V architectures are the future!  </a:t>
            </a:r>
            <a:r>
              <a:rPr lang="en-US" sz="3000" dirty="0"/>
              <a:t>Just last year, Apple converted all their phone to ARM processors</a:t>
            </a:r>
            <a:r>
              <a:rPr lang="en-US" sz="3000" dirty="0" smtClean="0"/>
              <a:t>.  (We </a:t>
            </a:r>
            <a:r>
              <a:rPr lang="en-US" sz="3000" dirty="0"/>
              <a:t>were </a:t>
            </a:r>
            <a:r>
              <a:rPr lang="en-US" sz="3000" dirty="0" smtClean="0"/>
              <a:t>four </a:t>
            </a:r>
            <a:r>
              <a:rPr lang="en-US" sz="3000" dirty="0"/>
              <a:t>years ahead of Apple</a:t>
            </a:r>
            <a:r>
              <a:rPr lang="en-US" sz="3000" dirty="0" smtClean="0"/>
              <a:t>!) </a:t>
            </a:r>
          </a:p>
        </p:txBody>
      </p:sp>
    </p:spTree>
    <p:extLst>
      <p:ext uri="{BB962C8B-B14F-4D97-AF65-F5344CB8AC3E}">
        <p14:creationId xmlns:p14="http://schemas.microsoft.com/office/powerpoint/2010/main" val="245376446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8709292" y="2327579"/>
            <a:ext cx="3148909" cy="2249221"/>
          </a:xfrm>
          <a:prstGeom prst="rect">
            <a:avLst/>
          </a:prstGeom>
        </p:spPr>
      </p:pic>
      <p:sp>
        <p:nvSpPr>
          <p:cNvPr id="2" name="Title 1"/>
          <p:cNvSpPr>
            <a:spLocks noGrp="1"/>
          </p:cNvSpPr>
          <p:nvPr>
            <p:ph type="title"/>
          </p:nvPr>
        </p:nvSpPr>
        <p:spPr>
          <a:xfrm>
            <a:off x="1141412" y="181548"/>
            <a:ext cx="10279500" cy="943245"/>
          </a:xfrm>
        </p:spPr>
        <p:txBody>
          <a:bodyPr>
            <a:noAutofit/>
          </a:bodyPr>
          <a:lstStyle/>
          <a:p>
            <a:r>
              <a:rPr lang="en-US" dirty="0" smtClean="0"/>
              <a:t>Oh No, no more Uno?</a:t>
            </a:r>
            <a:endParaRPr lang="en-US" dirty="0"/>
          </a:p>
        </p:txBody>
      </p:sp>
      <p:sp>
        <p:nvSpPr>
          <p:cNvPr id="4" name="Slide Number Placeholder 3"/>
          <p:cNvSpPr>
            <a:spLocks noGrp="1"/>
          </p:cNvSpPr>
          <p:nvPr>
            <p:ph type="sldNum" sz="quarter" idx="12"/>
          </p:nvPr>
        </p:nvSpPr>
        <p:spPr>
          <a:xfrm>
            <a:off x="11420911" y="6077483"/>
            <a:ext cx="771089" cy="365125"/>
          </a:xfrm>
        </p:spPr>
        <p:txBody>
          <a:bodyPr/>
          <a:lstStyle/>
          <a:p>
            <a:fld id="{B9698738-B369-4EC2-B00C-B62D0CC57A96}" type="slidenum">
              <a:rPr lang="en-US" smtClean="0"/>
              <a:t>41</a:t>
            </a:fld>
            <a:endParaRPr lang="en-US"/>
          </a:p>
        </p:txBody>
      </p:sp>
      <p:sp>
        <p:nvSpPr>
          <p:cNvPr id="6" name="Content Placeholder 2"/>
          <p:cNvSpPr txBox="1">
            <a:spLocks/>
          </p:cNvSpPr>
          <p:nvPr/>
        </p:nvSpPr>
        <p:spPr>
          <a:xfrm>
            <a:off x="678011" y="1003412"/>
            <a:ext cx="7834810" cy="5439196"/>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804863" lvl="1" indent="-347663"/>
            <a:r>
              <a:rPr lang="en-US" sz="2800" dirty="0" smtClean="0"/>
              <a:t>The Uno and Teensy 2.0 are still commonly used today, but the days are numbered for the older 5-volt AVR systems.</a:t>
            </a:r>
          </a:p>
          <a:p>
            <a:pPr marL="804863" lvl="1" indent="-347663"/>
            <a:r>
              <a:rPr lang="en-US" sz="2800" dirty="0" smtClean="0"/>
              <a:t>It is likely that most schools still use the Arduino Uno in their robotics programs.</a:t>
            </a:r>
          </a:p>
          <a:p>
            <a:pPr marL="804863" lvl="1" indent="-347663"/>
            <a:r>
              <a:rPr lang="en-US" sz="2800" dirty="0" smtClean="0"/>
              <a:t>Fortunately</a:t>
            </a:r>
            <a:r>
              <a:rPr lang="en-US" sz="2800" dirty="0"/>
              <a:t>, I missed jumping on this band wagon while the BX-24 was slowing dying</a:t>
            </a:r>
            <a:r>
              <a:rPr lang="en-US" sz="2800" dirty="0" smtClean="0"/>
              <a:t>.</a:t>
            </a:r>
          </a:p>
          <a:p>
            <a:pPr marL="804863" lvl="1" indent="-347663"/>
            <a:r>
              <a:rPr lang="en-US" sz="2800" dirty="0" smtClean="0"/>
              <a:t>I think these AVR controllers will be supported for a while, but most new devices and sensors are 3.3-volt.</a:t>
            </a:r>
            <a:endParaRPr lang="en-US" sz="2800" dirty="0"/>
          </a:p>
          <a:p>
            <a:pPr marL="339725" indent="-339725"/>
            <a:endParaRPr lang="en-US" sz="3200" dirty="0" smtClean="0"/>
          </a:p>
        </p:txBody>
      </p:sp>
      <p:sp>
        <p:nvSpPr>
          <p:cNvPr id="9" name="&quot;No&quot; Symbol 8"/>
          <p:cNvSpPr/>
          <p:nvPr/>
        </p:nvSpPr>
        <p:spPr>
          <a:xfrm>
            <a:off x="9668213" y="1664558"/>
            <a:ext cx="1819656" cy="1819650"/>
          </a:xfrm>
          <a:prstGeom prst="noSmoking">
            <a:avLst/>
          </a:prstGeom>
          <a:solidFill>
            <a:srgbClr val="FF0000"/>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58993859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4" y="0"/>
            <a:ext cx="9905998" cy="1064525"/>
          </a:xfrm>
        </p:spPr>
        <p:txBody>
          <a:bodyPr/>
          <a:lstStyle/>
          <a:p>
            <a:r>
              <a:rPr lang="en-US" dirty="0" smtClean="0"/>
              <a:t>ARM Wins!</a:t>
            </a:r>
            <a:endParaRPr lang="en-US" dirty="0"/>
          </a:p>
        </p:txBody>
      </p:sp>
      <p:sp>
        <p:nvSpPr>
          <p:cNvPr id="3" name="Content Placeholder 2"/>
          <p:cNvSpPr>
            <a:spLocks noGrp="1"/>
          </p:cNvSpPr>
          <p:nvPr>
            <p:ph idx="1"/>
          </p:nvPr>
        </p:nvSpPr>
        <p:spPr>
          <a:xfrm>
            <a:off x="1141412" y="914401"/>
            <a:ext cx="9905999" cy="5525310"/>
          </a:xfrm>
        </p:spPr>
        <p:txBody>
          <a:bodyPr>
            <a:noAutofit/>
          </a:bodyPr>
          <a:lstStyle/>
          <a:p>
            <a:pPr marL="0" indent="0">
              <a:buNone/>
            </a:pPr>
            <a:r>
              <a:rPr lang="en-US" sz="3000" dirty="0" smtClean="0"/>
              <a:t>For multiple reasons, I prefer the ARM architecture:</a:t>
            </a:r>
          </a:p>
          <a:p>
            <a:pPr marL="506413"/>
            <a:r>
              <a:rPr lang="en-US" sz="3000" dirty="0" smtClean="0"/>
              <a:t>Processing speed</a:t>
            </a:r>
          </a:p>
          <a:p>
            <a:pPr marL="506413"/>
            <a:r>
              <a:rPr lang="en-US" sz="3000" dirty="0" smtClean="0"/>
              <a:t>Unbelievable math engine</a:t>
            </a:r>
          </a:p>
          <a:p>
            <a:pPr marL="506413"/>
            <a:r>
              <a:rPr lang="en-US" sz="3000" dirty="0" smtClean="0"/>
              <a:t>More efficient (3.3V)</a:t>
            </a:r>
          </a:p>
          <a:p>
            <a:pPr marL="506413"/>
            <a:r>
              <a:rPr lang="en-US" sz="3000" dirty="0" smtClean="0"/>
              <a:t>Higher resolution (13-bit practical)</a:t>
            </a:r>
          </a:p>
          <a:p>
            <a:pPr marL="506413"/>
            <a:r>
              <a:rPr lang="en-US" sz="3000" dirty="0" smtClean="0"/>
              <a:t>But most importantly: every physical computing device is moving in that direction.  It will still be viable in ten years!</a:t>
            </a:r>
          </a:p>
          <a:p>
            <a:pPr marL="0" indent="0" algn="r">
              <a:lnSpc>
                <a:spcPct val="100000"/>
              </a:lnSpc>
              <a:buNone/>
            </a:pPr>
            <a:r>
              <a:rPr lang="en-US" dirty="0" smtClean="0"/>
              <a:t>{ARM stands for Advanced RISC Machines.  </a:t>
            </a:r>
          </a:p>
          <a:p>
            <a:pPr marL="0" indent="0" algn="r">
              <a:lnSpc>
                <a:spcPct val="100000"/>
              </a:lnSpc>
              <a:buNone/>
            </a:pPr>
            <a:r>
              <a:rPr lang="en-US" dirty="0" smtClean="0"/>
              <a:t>RISC stands for Reduced Instruction Set Computer.}</a:t>
            </a:r>
            <a:endParaRPr lang="en-US" dirty="0"/>
          </a:p>
        </p:txBody>
      </p:sp>
      <p:sp>
        <p:nvSpPr>
          <p:cNvPr id="4" name="Slide Number Placeholder 3"/>
          <p:cNvSpPr>
            <a:spLocks noGrp="1"/>
          </p:cNvSpPr>
          <p:nvPr>
            <p:ph type="sldNum" sz="quarter" idx="12"/>
          </p:nvPr>
        </p:nvSpPr>
        <p:spPr>
          <a:xfrm>
            <a:off x="11306835" y="6074586"/>
            <a:ext cx="771089" cy="365125"/>
          </a:xfrm>
        </p:spPr>
        <p:txBody>
          <a:bodyPr/>
          <a:lstStyle/>
          <a:p>
            <a:fld id="{B9698738-B369-4EC2-B00C-B62D0CC57A96}" type="slidenum">
              <a:rPr lang="en-US" smtClean="0"/>
              <a:t>42</a:t>
            </a:fld>
            <a:endParaRPr lang="en-US" dirty="0"/>
          </a:p>
        </p:txBody>
      </p:sp>
    </p:spTree>
    <p:extLst>
      <p:ext uri="{BB962C8B-B14F-4D97-AF65-F5344CB8AC3E}">
        <p14:creationId xmlns:p14="http://schemas.microsoft.com/office/powerpoint/2010/main" val="349764643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4" y="0"/>
            <a:ext cx="9905998" cy="1064525"/>
          </a:xfrm>
        </p:spPr>
        <p:txBody>
          <a:bodyPr/>
          <a:lstStyle/>
          <a:p>
            <a:r>
              <a:rPr lang="en-US" dirty="0" smtClean="0"/>
              <a:t>Microcontrollers: PIC, </a:t>
            </a:r>
            <a:r>
              <a:rPr lang="en-US" dirty="0" err="1" smtClean="0"/>
              <a:t>AVR</a:t>
            </a:r>
            <a:r>
              <a:rPr lang="en-US" dirty="0" smtClean="0"/>
              <a:t>, &amp; ARM</a:t>
            </a:r>
            <a:endParaRPr lang="en-US" dirty="0"/>
          </a:p>
        </p:txBody>
      </p:sp>
      <p:graphicFrame>
        <p:nvGraphicFramePr>
          <p:cNvPr id="6" name="Content Placeholder 5"/>
          <p:cNvGraphicFramePr>
            <a:graphicFrameLocks noGrp="1"/>
          </p:cNvGraphicFramePr>
          <p:nvPr>
            <p:ph idx="1"/>
            <p:extLst/>
          </p:nvPr>
        </p:nvGraphicFramePr>
        <p:xfrm>
          <a:off x="689754" y="1064525"/>
          <a:ext cx="10809317" cy="5435447"/>
        </p:xfrm>
        <a:graphic>
          <a:graphicData uri="http://schemas.openxmlformats.org/drawingml/2006/table">
            <a:tbl>
              <a:tblPr firstRow="1" bandRow="1">
                <a:tableStyleId>{5C22544A-7EE6-4342-B048-85BDC9FD1C3A}</a:tableStyleId>
              </a:tblPr>
              <a:tblGrid>
                <a:gridCol w="1975625">
                  <a:extLst>
                    <a:ext uri="{9D8B030D-6E8A-4147-A177-3AD203B41FA5}">
                      <a16:colId xmlns:a16="http://schemas.microsoft.com/office/drawing/2014/main" val="877805351"/>
                    </a:ext>
                  </a:extLst>
                </a:gridCol>
                <a:gridCol w="2898842">
                  <a:extLst>
                    <a:ext uri="{9D8B030D-6E8A-4147-A177-3AD203B41FA5}">
                      <a16:colId xmlns:a16="http://schemas.microsoft.com/office/drawing/2014/main" val="3991103665"/>
                    </a:ext>
                  </a:extLst>
                </a:gridCol>
                <a:gridCol w="2584101">
                  <a:extLst>
                    <a:ext uri="{9D8B030D-6E8A-4147-A177-3AD203B41FA5}">
                      <a16:colId xmlns:a16="http://schemas.microsoft.com/office/drawing/2014/main" val="35367239"/>
                    </a:ext>
                  </a:extLst>
                </a:gridCol>
                <a:gridCol w="3350749">
                  <a:extLst>
                    <a:ext uri="{9D8B030D-6E8A-4147-A177-3AD203B41FA5}">
                      <a16:colId xmlns:a16="http://schemas.microsoft.com/office/drawing/2014/main" val="3716788309"/>
                    </a:ext>
                  </a:extLst>
                </a:gridCol>
              </a:tblGrid>
              <a:tr h="431312">
                <a:tc>
                  <a:txBody>
                    <a:bodyPr/>
                    <a:lstStyle/>
                    <a:p>
                      <a:pPr algn="ctr"/>
                      <a:r>
                        <a:rPr lang="en-US" sz="2000" dirty="0" smtClean="0"/>
                        <a:t>Feature</a:t>
                      </a:r>
                      <a:endParaRPr lang="en-US" sz="2000" dirty="0"/>
                    </a:p>
                  </a:txBody>
                  <a:tcPr/>
                </a:tc>
                <a:tc>
                  <a:txBody>
                    <a:bodyPr/>
                    <a:lstStyle/>
                    <a:p>
                      <a:pPr algn="ctr"/>
                      <a:r>
                        <a:rPr lang="en-US" sz="2000" dirty="0" smtClean="0"/>
                        <a:t>PIC</a:t>
                      </a:r>
                      <a:endParaRPr lang="en-US" sz="2000" dirty="0"/>
                    </a:p>
                  </a:txBody>
                  <a:tcPr/>
                </a:tc>
                <a:tc>
                  <a:txBody>
                    <a:bodyPr/>
                    <a:lstStyle/>
                    <a:p>
                      <a:pPr algn="ctr"/>
                      <a:r>
                        <a:rPr lang="en-US" sz="2000" dirty="0" err="1" smtClean="0"/>
                        <a:t>AVR</a:t>
                      </a:r>
                      <a:endParaRPr lang="en-US" sz="2000" dirty="0"/>
                    </a:p>
                  </a:txBody>
                  <a:tcPr/>
                </a:tc>
                <a:tc>
                  <a:txBody>
                    <a:bodyPr/>
                    <a:lstStyle/>
                    <a:p>
                      <a:pPr algn="ctr"/>
                      <a:r>
                        <a:rPr lang="en-US" sz="2000" dirty="0" smtClean="0"/>
                        <a:t>ARM</a:t>
                      </a:r>
                      <a:endParaRPr lang="en-US" sz="2000" dirty="0"/>
                    </a:p>
                  </a:txBody>
                  <a:tcPr/>
                </a:tc>
                <a:extLst>
                  <a:ext uri="{0D108BD9-81ED-4DB2-BD59-A6C34878D82A}">
                    <a16:rowId xmlns:a16="http://schemas.microsoft.com/office/drawing/2014/main" val="2051884685"/>
                  </a:ext>
                </a:extLst>
              </a:tr>
              <a:tr h="744455">
                <a:tc>
                  <a:txBody>
                    <a:bodyPr/>
                    <a:lstStyle/>
                    <a:p>
                      <a:pPr algn="r"/>
                      <a:r>
                        <a:rPr lang="en-US" sz="2000" dirty="0" smtClean="0"/>
                        <a:t>Common Products</a:t>
                      </a:r>
                      <a:endParaRPr lang="en-US" sz="2000" dirty="0"/>
                    </a:p>
                  </a:txBody>
                  <a:tcPr/>
                </a:tc>
                <a:tc>
                  <a:txBody>
                    <a:bodyPr/>
                    <a:lstStyle/>
                    <a:p>
                      <a:r>
                        <a:rPr lang="en-US" sz="2000" dirty="0" smtClean="0"/>
                        <a:t>Basic Stamp (BS1,</a:t>
                      </a:r>
                      <a:r>
                        <a:rPr lang="en-US" sz="2000" baseline="0" dirty="0" smtClean="0"/>
                        <a:t> </a:t>
                      </a:r>
                      <a:r>
                        <a:rPr lang="en-US" sz="2000" dirty="0" smtClean="0"/>
                        <a:t>BS2px)</a:t>
                      </a:r>
                      <a:endParaRPr lang="en-US" sz="20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smtClean="0"/>
                        <a:t>Teensy 2.0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smtClean="0"/>
                        <a:t>Arduino Uno</a:t>
                      </a:r>
                      <a:endParaRPr lang="en-US" sz="20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smtClean="0"/>
                        <a:t>Teensy 3.2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smtClean="0"/>
                        <a:t>Arduino Due</a:t>
                      </a:r>
                      <a:endParaRPr lang="en-US" sz="2000" dirty="0"/>
                    </a:p>
                  </a:txBody>
                  <a:tcPr/>
                </a:tc>
                <a:extLst>
                  <a:ext uri="{0D108BD9-81ED-4DB2-BD59-A6C34878D82A}">
                    <a16:rowId xmlns:a16="http://schemas.microsoft.com/office/drawing/2014/main" val="1639282643"/>
                  </a:ext>
                </a:extLst>
              </a:tr>
              <a:tr h="431312">
                <a:tc>
                  <a:txBody>
                    <a:bodyPr/>
                    <a:lstStyle/>
                    <a:p>
                      <a:pPr algn="r"/>
                      <a:r>
                        <a:rPr lang="en-US" sz="2000" dirty="0" smtClean="0"/>
                        <a:t>Release Date</a:t>
                      </a:r>
                      <a:endParaRPr lang="en-US" sz="2000" dirty="0"/>
                    </a:p>
                  </a:txBody>
                  <a:tcPr/>
                </a:tc>
                <a:tc>
                  <a:txBody>
                    <a:bodyPr/>
                    <a:lstStyle/>
                    <a:p>
                      <a:r>
                        <a:rPr lang="en-US" sz="2000" dirty="0" smtClean="0"/>
                        <a:t>1993 (very old)</a:t>
                      </a:r>
                      <a:endParaRPr lang="en-US" sz="2000" dirty="0"/>
                    </a:p>
                  </a:txBody>
                  <a:tcPr/>
                </a:tc>
                <a:tc>
                  <a:txBody>
                    <a:bodyPr/>
                    <a:lstStyle/>
                    <a:p>
                      <a:r>
                        <a:rPr lang="en-US" sz="2000" dirty="0" smtClean="0"/>
                        <a:t>2010 (old)</a:t>
                      </a:r>
                      <a:endParaRPr lang="en-US" sz="2000" dirty="0"/>
                    </a:p>
                  </a:txBody>
                  <a:tcPr/>
                </a:tc>
                <a:tc>
                  <a:txBody>
                    <a:bodyPr/>
                    <a:lstStyle/>
                    <a:p>
                      <a:r>
                        <a:rPr lang="en-US" sz="2000" dirty="0" smtClean="0"/>
                        <a:t>2012 (new)</a:t>
                      </a:r>
                      <a:endParaRPr lang="en-US" sz="2000" dirty="0"/>
                    </a:p>
                  </a:txBody>
                  <a:tcPr/>
                </a:tc>
                <a:extLst>
                  <a:ext uri="{0D108BD9-81ED-4DB2-BD59-A6C34878D82A}">
                    <a16:rowId xmlns:a16="http://schemas.microsoft.com/office/drawing/2014/main" val="3499564800"/>
                  </a:ext>
                </a:extLst>
              </a:tr>
              <a:tr h="431312">
                <a:tc>
                  <a:txBody>
                    <a:bodyPr/>
                    <a:lstStyle/>
                    <a:p>
                      <a:pPr algn="r"/>
                      <a:r>
                        <a:rPr lang="en-US" sz="2000" dirty="0" smtClean="0"/>
                        <a:t>I/O Voltage</a:t>
                      </a:r>
                      <a:endParaRPr lang="en-US" sz="2000" dirty="0"/>
                    </a:p>
                  </a:txBody>
                  <a:tcPr/>
                </a:tc>
                <a:tc>
                  <a:txBody>
                    <a:bodyPr/>
                    <a:lstStyle/>
                    <a:p>
                      <a:r>
                        <a:rPr lang="en-US" sz="2000" dirty="0" smtClean="0"/>
                        <a:t>5.0 V</a:t>
                      </a:r>
                      <a:endParaRPr lang="en-US" sz="2000" dirty="0"/>
                    </a:p>
                  </a:txBody>
                  <a:tcPr/>
                </a:tc>
                <a:tc>
                  <a:txBody>
                    <a:bodyPr/>
                    <a:lstStyle/>
                    <a:p>
                      <a:r>
                        <a:rPr lang="en-US" sz="2000" dirty="0" smtClean="0"/>
                        <a:t>5.0</a:t>
                      </a:r>
                      <a:r>
                        <a:rPr lang="en-US" sz="2000" baseline="0" dirty="0" smtClean="0"/>
                        <a:t> V</a:t>
                      </a:r>
                      <a:endParaRPr lang="en-US" sz="2000" dirty="0"/>
                    </a:p>
                  </a:txBody>
                  <a:tcPr/>
                </a:tc>
                <a:tc>
                  <a:txBody>
                    <a:bodyPr/>
                    <a:lstStyle/>
                    <a:p>
                      <a:r>
                        <a:rPr lang="en-US" sz="2000" dirty="0" smtClean="0"/>
                        <a:t>3.3 V (Teensy is</a:t>
                      </a:r>
                      <a:r>
                        <a:rPr lang="en-US" sz="2000" baseline="0" dirty="0" smtClean="0"/>
                        <a:t> 5-volt tolerant)</a:t>
                      </a:r>
                      <a:endParaRPr lang="en-US" sz="2000" dirty="0"/>
                    </a:p>
                  </a:txBody>
                  <a:tcPr/>
                </a:tc>
                <a:extLst>
                  <a:ext uri="{0D108BD9-81ED-4DB2-BD59-A6C34878D82A}">
                    <a16:rowId xmlns:a16="http://schemas.microsoft.com/office/drawing/2014/main" val="3284845045"/>
                  </a:ext>
                </a:extLst>
              </a:tr>
              <a:tr h="431312">
                <a:tc>
                  <a:txBody>
                    <a:bodyPr/>
                    <a:lstStyle/>
                    <a:p>
                      <a:pPr algn="r"/>
                      <a:r>
                        <a:rPr lang="en-US" sz="2000" dirty="0" smtClean="0"/>
                        <a:t>Speed</a:t>
                      </a:r>
                      <a:endParaRPr lang="en-US" sz="2000" dirty="0"/>
                    </a:p>
                  </a:txBody>
                  <a:tcPr/>
                </a:tc>
                <a:tc>
                  <a:txBody>
                    <a:bodyPr/>
                    <a:lstStyle/>
                    <a:p>
                      <a:r>
                        <a:rPr lang="en-US" sz="2000" dirty="0" smtClean="0"/>
                        <a:t>4 MHz</a:t>
                      </a:r>
                      <a:endParaRPr lang="en-US" sz="2000" dirty="0"/>
                    </a:p>
                  </a:txBody>
                  <a:tcPr/>
                </a:tc>
                <a:tc>
                  <a:txBody>
                    <a:bodyPr/>
                    <a:lstStyle/>
                    <a:p>
                      <a:r>
                        <a:rPr lang="en-US" sz="2000" dirty="0" smtClean="0"/>
                        <a:t>16 MHz</a:t>
                      </a:r>
                      <a:endParaRPr lang="en-US" sz="2000" dirty="0"/>
                    </a:p>
                  </a:txBody>
                  <a:tcPr/>
                </a:tc>
                <a:tc>
                  <a:txBody>
                    <a:bodyPr/>
                    <a:lstStyle/>
                    <a:p>
                      <a:r>
                        <a:rPr lang="en-US" sz="2000" dirty="0" smtClean="0"/>
                        <a:t>72-96 MHz</a:t>
                      </a:r>
                      <a:endParaRPr lang="en-US" sz="2000" dirty="0"/>
                    </a:p>
                  </a:txBody>
                  <a:tcPr/>
                </a:tc>
                <a:extLst>
                  <a:ext uri="{0D108BD9-81ED-4DB2-BD59-A6C34878D82A}">
                    <a16:rowId xmlns:a16="http://schemas.microsoft.com/office/drawing/2014/main" val="1668122515"/>
                  </a:ext>
                </a:extLst>
              </a:tr>
              <a:tr h="431312">
                <a:tc>
                  <a:txBody>
                    <a:bodyPr/>
                    <a:lstStyle/>
                    <a:p>
                      <a:pPr algn="r"/>
                      <a:r>
                        <a:rPr lang="en-US" sz="2000" dirty="0" smtClean="0"/>
                        <a:t>Resolution</a:t>
                      </a:r>
                      <a:endParaRPr lang="en-US" sz="2000" dirty="0"/>
                    </a:p>
                  </a:txBody>
                  <a:tcPr/>
                </a:tc>
                <a:tc>
                  <a:txBody>
                    <a:bodyPr/>
                    <a:lstStyle/>
                    <a:p>
                      <a:r>
                        <a:rPr lang="en-US" sz="2000" dirty="0" smtClean="0"/>
                        <a:t>8-bit</a:t>
                      </a:r>
                      <a:endParaRPr lang="en-US" sz="2000" dirty="0"/>
                    </a:p>
                  </a:txBody>
                  <a:tcPr/>
                </a:tc>
                <a:tc>
                  <a:txBody>
                    <a:bodyPr/>
                    <a:lstStyle/>
                    <a:p>
                      <a:r>
                        <a:rPr lang="en-US" sz="2000" dirty="0" smtClean="0"/>
                        <a:t>8-bit (typical)</a:t>
                      </a:r>
                      <a:endParaRPr lang="en-US" sz="2000" dirty="0"/>
                    </a:p>
                  </a:txBody>
                  <a:tcPr/>
                </a:tc>
                <a:tc>
                  <a:txBody>
                    <a:bodyPr/>
                    <a:lstStyle/>
                    <a:p>
                      <a:r>
                        <a:rPr lang="en-US" sz="2000" dirty="0" smtClean="0"/>
                        <a:t>16-bit (13-bit practical limit)</a:t>
                      </a:r>
                      <a:endParaRPr lang="en-US" sz="2000" dirty="0"/>
                    </a:p>
                  </a:txBody>
                  <a:tcPr/>
                </a:tc>
                <a:extLst>
                  <a:ext uri="{0D108BD9-81ED-4DB2-BD59-A6C34878D82A}">
                    <a16:rowId xmlns:a16="http://schemas.microsoft.com/office/drawing/2014/main" val="1842480811"/>
                  </a:ext>
                </a:extLst>
              </a:tr>
              <a:tr h="431312">
                <a:tc>
                  <a:txBody>
                    <a:bodyPr/>
                    <a:lstStyle/>
                    <a:p>
                      <a:pPr algn="r"/>
                      <a:r>
                        <a:rPr lang="en-US" sz="2000" dirty="0" smtClean="0"/>
                        <a:t>Future Use</a:t>
                      </a:r>
                      <a:endParaRPr lang="en-US" sz="2000" dirty="0"/>
                    </a:p>
                  </a:txBody>
                  <a:tcPr/>
                </a:tc>
                <a:tc>
                  <a:txBody>
                    <a:bodyPr/>
                    <a:lstStyle/>
                    <a:p>
                      <a:r>
                        <a:rPr lang="en-US" sz="2000" dirty="0" smtClean="0"/>
                        <a:t>Unlikely.</a:t>
                      </a:r>
                      <a:endParaRPr lang="en-US" sz="2000" dirty="0"/>
                    </a:p>
                  </a:txBody>
                  <a:tcPr/>
                </a:tc>
                <a:tc>
                  <a:txBody>
                    <a:bodyPr/>
                    <a:lstStyle/>
                    <a:p>
                      <a:r>
                        <a:rPr lang="en-US" sz="2000" dirty="0" smtClean="0"/>
                        <a:t>Maybe?</a:t>
                      </a:r>
                      <a:endParaRPr lang="en-US" sz="2000" dirty="0"/>
                    </a:p>
                  </a:txBody>
                  <a:tcPr/>
                </a:tc>
                <a:tc>
                  <a:txBody>
                    <a:bodyPr/>
                    <a:lstStyle/>
                    <a:p>
                      <a:r>
                        <a:rPr lang="en-US" sz="2000" dirty="0" smtClean="0"/>
                        <a:t>Absolutely!</a:t>
                      </a:r>
                      <a:endParaRPr lang="en-US" sz="2000" dirty="0"/>
                    </a:p>
                  </a:txBody>
                  <a:tcPr/>
                </a:tc>
                <a:extLst>
                  <a:ext uri="{0D108BD9-81ED-4DB2-BD59-A6C34878D82A}">
                    <a16:rowId xmlns:a16="http://schemas.microsoft.com/office/drawing/2014/main" val="1021923335"/>
                  </a:ext>
                </a:extLst>
              </a:tr>
              <a:tr h="622921">
                <a:tc>
                  <a:txBody>
                    <a:bodyPr/>
                    <a:lstStyle/>
                    <a:p>
                      <a:pPr algn="r"/>
                      <a:r>
                        <a:rPr lang="en-US" sz="2000" dirty="0" smtClean="0"/>
                        <a:t>Flash Memory</a:t>
                      </a:r>
                      <a:endParaRPr lang="en-US" sz="2000" dirty="0"/>
                    </a:p>
                  </a:txBody>
                  <a:tcPr/>
                </a:tc>
                <a:tc>
                  <a:txBody>
                    <a:bodyPr/>
                    <a:lstStyle/>
                    <a:p>
                      <a:r>
                        <a:rPr lang="en-US" sz="2000" dirty="0" smtClean="0"/>
                        <a:t>256 Bytes – 16 Kb</a:t>
                      </a:r>
                      <a:endParaRPr lang="en-US" sz="2000" dirty="0"/>
                    </a:p>
                  </a:txBody>
                  <a:tcPr/>
                </a:tc>
                <a:tc>
                  <a:txBody>
                    <a:bodyPr/>
                    <a:lstStyle/>
                    <a:p>
                      <a:r>
                        <a:rPr lang="en-US" sz="2000" dirty="0" smtClean="0"/>
                        <a:t>32 Kb</a:t>
                      </a:r>
                      <a:endParaRPr lang="en-US" sz="2000" dirty="0"/>
                    </a:p>
                  </a:txBody>
                  <a:tcPr/>
                </a:tc>
                <a:tc>
                  <a:txBody>
                    <a:bodyPr/>
                    <a:lstStyle/>
                    <a:p>
                      <a:r>
                        <a:rPr lang="en-US" sz="2000" dirty="0" smtClean="0"/>
                        <a:t>256 Kb (Teensy 3.2)</a:t>
                      </a:r>
                    </a:p>
                    <a:p>
                      <a:r>
                        <a:rPr lang="en-US" sz="2000" dirty="0" smtClean="0"/>
                        <a:t>512 Kb (Due)</a:t>
                      </a:r>
                      <a:endParaRPr lang="en-US" sz="2000" dirty="0"/>
                    </a:p>
                  </a:txBody>
                  <a:tcPr/>
                </a:tc>
                <a:extLst>
                  <a:ext uri="{0D108BD9-81ED-4DB2-BD59-A6C34878D82A}">
                    <a16:rowId xmlns:a16="http://schemas.microsoft.com/office/drawing/2014/main" val="2654301287"/>
                  </a:ext>
                </a:extLst>
              </a:tr>
              <a:tr h="622921">
                <a:tc>
                  <a:txBody>
                    <a:bodyPr/>
                    <a:lstStyle/>
                    <a:p>
                      <a:pPr algn="r"/>
                      <a:r>
                        <a:rPr lang="en-US" sz="2000" dirty="0" smtClean="0"/>
                        <a:t>I/O</a:t>
                      </a:r>
                      <a:r>
                        <a:rPr lang="en-US" sz="2000" baseline="0" dirty="0" smtClean="0"/>
                        <a:t> pins</a:t>
                      </a:r>
                    </a:p>
                    <a:p>
                      <a:pPr algn="r"/>
                      <a:r>
                        <a:rPr lang="en-US" sz="2000" baseline="0" dirty="0" smtClean="0"/>
                        <a:t>(Digital/Analog)</a:t>
                      </a:r>
                      <a:endParaRPr lang="en-US" sz="2000" dirty="0"/>
                    </a:p>
                  </a:txBody>
                  <a:tcPr/>
                </a:tc>
                <a:tc>
                  <a:txBody>
                    <a:bodyPr/>
                    <a:lstStyle/>
                    <a:p>
                      <a:r>
                        <a:rPr lang="en-US" sz="2000" dirty="0" smtClean="0"/>
                        <a:t>8-16</a:t>
                      </a:r>
                      <a:endParaRPr lang="en-US" sz="2000" dirty="0"/>
                    </a:p>
                  </a:txBody>
                  <a:tcPr/>
                </a:tc>
                <a:tc>
                  <a:txBody>
                    <a:bodyPr/>
                    <a:lstStyle/>
                    <a:p>
                      <a:r>
                        <a:rPr lang="en-US" sz="2000" dirty="0" smtClean="0"/>
                        <a:t>Teensy 2.0: (24/</a:t>
                      </a:r>
                      <a:r>
                        <a:rPr lang="en-US" sz="2000" baseline="0" dirty="0" smtClean="0"/>
                        <a:t>10)</a:t>
                      </a:r>
                      <a:endParaRPr lang="en-US" sz="2000" dirty="0" smtClean="0"/>
                    </a:p>
                    <a:p>
                      <a:r>
                        <a:rPr lang="en-US" sz="2000" dirty="0" smtClean="0"/>
                        <a:t>Uno:</a:t>
                      </a:r>
                      <a:r>
                        <a:rPr lang="en-US" sz="2000" baseline="0" dirty="0" smtClean="0"/>
                        <a:t> (14/6)</a:t>
                      </a:r>
                      <a:endParaRPr lang="en-US" sz="2000" dirty="0"/>
                    </a:p>
                  </a:txBody>
                  <a:tcPr/>
                </a:tc>
                <a:tc>
                  <a:txBody>
                    <a:bodyPr/>
                    <a:lstStyle/>
                    <a:p>
                      <a:r>
                        <a:rPr lang="en-US" sz="2000" dirty="0" smtClean="0"/>
                        <a:t>Teensy 3.2: (24/10)</a:t>
                      </a:r>
                    </a:p>
                    <a:p>
                      <a:r>
                        <a:rPr lang="en-US" sz="2000" dirty="0" smtClean="0"/>
                        <a:t>Due: (54/12)</a:t>
                      </a:r>
                      <a:endParaRPr lang="en-US" sz="2000" dirty="0"/>
                    </a:p>
                  </a:txBody>
                  <a:tcPr/>
                </a:tc>
                <a:extLst>
                  <a:ext uri="{0D108BD9-81ED-4DB2-BD59-A6C34878D82A}">
                    <a16:rowId xmlns:a16="http://schemas.microsoft.com/office/drawing/2014/main" val="3390339971"/>
                  </a:ext>
                </a:extLst>
              </a:tr>
              <a:tr h="622921">
                <a:tc>
                  <a:txBody>
                    <a:bodyPr/>
                    <a:lstStyle/>
                    <a:p>
                      <a:pPr algn="r"/>
                      <a:r>
                        <a:rPr lang="en-US" sz="2000" dirty="0" smtClean="0"/>
                        <a:t>Cost</a:t>
                      </a:r>
                      <a:endParaRPr lang="en-US" sz="2000" dirty="0"/>
                    </a:p>
                  </a:txBody>
                  <a:tcPr/>
                </a:tc>
                <a:tc>
                  <a:txBody>
                    <a:bodyPr/>
                    <a:lstStyle/>
                    <a:p>
                      <a:r>
                        <a:rPr lang="en-US" sz="2000" dirty="0" smtClean="0"/>
                        <a:t>$40 - $79</a:t>
                      </a:r>
                      <a:endParaRPr lang="en-US" sz="2000" dirty="0"/>
                    </a:p>
                  </a:txBody>
                  <a:tcPr/>
                </a:tc>
                <a:tc>
                  <a:txBody>
                    <a:bodyPr/>
                    <a:lstStyle/>
                    <a:p>
                      <a:r>
                        <a:rPr lang="en-US" sz="2000" baseline="0" dirty="0" smtClean="0"/>
                        <a:t>$20</a:t>
                      </a:r>
                      <a:endParaRPr lang="en-US" sz="2000" dirty="0"/>
                    </a:p>
                  </a:txBody>
                  <a:tcPr/>
                </a:tc>
                <a:tc>
                  <a:txBody>
                    <a:bodyPr/>
                    <a:lstStyle/>
                    <a:p>
                      <a:r>
                        <a:rPr lang="en-US" sz="2000" dirty="0" smtClean="0"/>
                        <a:t>$19 (Teensy 3.2)</a:t>
                      </a:r>
                    </a:p>
                    <a:p>
                      <a:r>
                        <a:rPr lang="en-US" sz="2000" dirty="0" smtClean="0"/>
                        <a:t>$45 (Due)</a:t>
                      </a:r>
                      <a:endParaRPr lang="en-US" sz="2000" dirty="0"/>
                    </a:p>
                  </a:txBody>
                  <a:tcPr/>
                </a:tc>
                <a:extLst>
                  <a:ext uri="{0D108BD9-81ED-4DB2-BD59-A6C34878D82A}">
                    <a16:rowId xmlns:a16="http://schemas.microsoft.com/office/drawing/2014/main" val="1078670053"/>
                  </a:ext>
                </a:extLst>
              </a:tr>
            </a:tbl>
          </a:graphicData>
        </a:graphic>
      </p:graphicFrame>
      <p:sp>
        <p:nvSpPr>
          <p:cNvPr id="3" name="Slide Number Placeholder 2"/>
          <p:cNvSpPr>
            <a:spLocks noGrp="1"/>
          </p:cNvSpPr>
          <p:nvPr>
            <p:ph type="sldNum" sz="quarter" idx="12"/>
          </p:nvPr>
        </p:nvSpPr>
        <p:spPr>
          <a:xfrm>
            <a:off x="11306835" y="5883274"/>
            <a:ext cx="771089" cy="365125"/>
          </a:xfrm>
        </p:spPr>
        <p:txBody>
          <a:bodyPr/>
          <a:lstStyle/>
          <a:p>
            <a:fld id="{B9698738-B369-4EC2-B00C-B62D0CC57A96}" type="slidenum">
              <a:rPr lang="en-US" smtClean="0"/>
              <a:t>43</a:t>
            </a:fld>
            <a:endParaRPr lang="en-US" dirty="0"/>
          </a:p>
        </p:txBody>
      </p:sp>
    </p:spTree>
    <p:extLst>
      <p:ext uri="{BB962C8B-B14F-4D97-AF65-F5344CB8AC3E}">
        <p14:creationId xmlns:p14="http://schemas.microsoft.com/office/powerpoint/2010/main" val="254511245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2" y="181548"/>
            <a:ext cx="10279500" cy="943245"/>
          </a:xfrm>
        </p:spPr>
        <p:txBody>
          <a:bodyPr>
            <a:noAutofit/>
          </a:bodyPr>
          <a:lstStyle/>
          <a:p>
            <a:r>
              <a:rPr lang="en-US" dirty="0" smtClean="0"/>
              <a:t>But Which ARM? Teensy 3.2 or Arduino Due?</a:t>
            </a:r>
            <a:endParaRPr lang="en-US" dirty="0"/>
          </a:p>
        </p:txBody>
      </p:sp>
      <p:sp>
        <p:nvSpPr>
          <p:cNvPr id="4" name="Slide Number Placeholder 3"/>
          <p:cNvSpPr>
            <a:spLocks noGrp="1"/>
          </p:cNvSpPr>
          <p:nvPr>
            <p:ph type="sldNum" sz="quarter" idx="12"/>
          </p:nvPr>
        </p:nvSpPr>
        <p:spPr>
          <a:xfrm>
            <a:off x="11420911" y="6077483"/>
            <a:ext cx="771089" cy="365125"/>
          </a:xfrm>
        </p:spPr>
        <p:txBody>
          <a:bodyPr/>
          <a:lstStyle/>
          <a:p>
            <a:fld id="{B9698738-B369-4EC2-B00C-B62D0CC57A96}" type="slidenum">
              <a:rPr lang="en-US" smtClean="0"/>
              <a:t>44</a:t>
            </a:fld>
            <a:endParaRPr lang="en-US"/>
          </a:p>
        </p:txBody>
      </p:sp>
      <p:sp>
        <p:nvSpPr>
          <p:cNvPr id="6" name="Content Placeholder 2"/>
          <p:cNvSpPr txBox="1">
            <a:spLocks/>
          </p:cNvSpPr>
          <p:nvPr/>
        </p:nvSpPr>
        <p:spPr>
          <a:xfrm>
            <a:off x="631179" y="1124792"/>
            <a:ext cx="10789732" cy="5129704"/>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804863" lvl="1" indent="-347663"/>
            <a:r>
              <a:rPr lang="en-US" sz="3300" dirty="0"/>
              <a:t>The Teensy 3.2 and Arduino Due development boards </a:t>
            </a:r>
            <a:r>
              <a:rPr lang="en-US" sz="3300" dirty="0" smtClean="0"/>
              <a:t>both use </a:t>
            </a:r>
            <a:r>
              <a:rPr lang="en-US" sz="3300" dirty="0"/>
              <a:t>the </a:t>
            </a:r>
            <a:r>
              <a:rPr lang="en-US" sz="3300" dirty="0" smtClean="0"/>
              <a:t>new, super-fast 3.3V </a:t>
            </a:r>
            <a:r>
              <a:rPr lang="en-US" sz="3300" dirty="0"/>
              <a:t>ARM </a:t>
            </a:r>
            <a:r>
              <a:rPr lang="en-US" sz="3300" dirty="0" smtClean="0"/>
              <a:t>controller </a:t>
            </a:r>
            <a:r>
              <a:rPr lang="en-US" sz="3300" dirty="0"/>
              <a:t>and both are programmed with the popular Arduino IDE</a:t>
            </a:r>
            <a:r>
              <a:rPr lang="en-US" sz="3300" dirty="0" smtClean="0"/>
              <a:t>.  So which to choose?</a:t>
            </a:r>
            <a:endParaRPr lang="en-US" sz="3300" dirty="0"/>
          </a:p>
          <a:p>
            <a:pPr marL="804863" lvl="1" indent="-347663"/>
            <a:r>
              <a:rPr lang="en-US" sz="3300" dirty="0" smtClean="0"/>
              <a:t>Students familiar with Arduino encouraged me to switch </a:t>
            </a:r>
            <a:r>
              <a:rPr lang="en-US" sz="3300" dirty="0"/>
              <a:t>to the Arduino Due development </a:t>
            </a:r>
            <a:r>
              <a:rPr lang="en-US" sz="3300" dirty="0" smtClean="0"/>
              <a:t>board.</a:t>
            </a:r>
          </a:p>
          <a:p>
            <a:pPr marL="804863" lvl="1" indent="-347663"/>
            <a:r>
              <a:rPr lang="en-US" sz="3300" dirty="0"/>
              <a:t>Arduino boards are touted as being super-inexpensive, but the pin configuration </a:t>
            </a:r>
            <a:r>
              <a:rPr lang="en-US" sz="3300" dirty="0" smtClean="0"/>
              <a:t>is </a:t>
            </a:r>
            <a:r>
              <a:rPr lang="en-US" sz="3300" dirty="0"/>
              <a:t>limiting if you </a:t>
            </a:r>
            <a:r>
              <a:rPr lang="en-US" sz="3300" dirty="0" smtClean="0"/>
              <a:t>want </a:t>
            </a:r>
            <a:r>
              <a:rPr lang="en-US" sz="3300" dirty="0"/>
              <a:t>to use </a:t>
            </a:r>
            <a:r>
              <a:rPr lang="en-US" sz="3300" dirty="0" smtClean="0"/>
              <a:t>inexpensive off-the-shelf </a:t>
            </a:r>
            <a:r>
              <a:rPr lang="en-US" sz="3300" dirty="0"/>
              <a:t>components.  </a:t>
            </a:r>
            <a:r>
              <a:rPr lang="en-US" sz="3300" dirty="0" smtClean="0"/>
              <a:t>Otherwise, </a:t>
            </a:r>
            <a:r>
              <a:rPr lang="en-US" sz="3300" b="1" dirty="0" smtClean="0"/>
              <a:t>jumper wires </a:t>
            </a:r>
            <a:r>
              <a:rPr lang="en-US" sz="3300" dirty="0" smtClean="0"/>
              <a:t>or </a:t>
            </a:r>
            <a:r>
              <a:rPr lang="en-US" sz="3300" b="1" dirty="0" smtClean="0"/>
              <a:t>shields</a:t>
            </a:r>
            <a:r>
              <a:rPr lang="en-US" sz="3300" dirty="0" smtClean="0"/>
              <a:t>.</a:t>
            </a:r>
          </a:p>
          <a:p>
            <a:pPr marL="804863" lvl="1" indent="-347663"/>
            <a:endParaRPr lang="en-US" sz="3200" dirty="0" smtClean="0"/>
          </a:p>
        </p:txBody>
      </p:sp>
    </p:spTree>
    <p:extLst>
      <p:ext uri="{BB962C8B-B14F-4D97-AF65-F5344CB8AC3E}">
        <p14:creationId xmlns:p14="http://schemas.microsoft.com/office/powerpoint/2010/main" val="413032115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2" y="181548"/>
            <a:ext cx="10279500" cy="943245"/>
          </a:xfrm>
        </p:spPr>
        <p:txBody>
          <a:bodyPr>
            <a:noAutofit/>
          </a:bodyPr>
          <a:lstStyle/>
          <a:p>
            <a:r>
              <a:rPr lang="en-US" dirty="0" smtClean="0"/>
              <a:t>Arduino Due: Jumper Wires and Shields</a:t>
            </a:r>
            <a:endParaRPr lang="en-US" dirty="0"/>
          </a:p>
        </p:txBody>
      </p:sp>
      <p:sp>
        <p:nvSpPr>
          <p:cNvPr id="4" name="Slide Number Placeholder 3"/>
          <p:cNvSpPr>
            <a:spLocks noGrp="1"/>
          </p:cNvSpPr>
          <p:nvPr>
            <p:ph type="sldNum" sz="quarter" idx="12"/>
          </p:nvPr>
        </p:nvSpPr>
        <p:spPr>
          <a:xfrm>
            <a:off x="11420911" y="6077483"/>
            <a:ext cx="771089" cy="365125"/>
          </a:xfrm>
        </p:spPr>
        <p:txBody>
          <a:bodyPr/>
          <a:lstStyle/>
          <a:p>
            <a:fld id="{B9698738-B369-4EC2-B00C-B62D0CC57A96}" type="slidenum">
              <a:rPr lang="en-US" smtClean="0"/>
              <a:t>45</a:t>
            </a:fld>
            <a:endParaRPr lang="en-US"/>
          </a:p>
        </p:txBody>
      </p:sp>
      <p:sp>
        <p:nvSpPr>
          <p:cNvPr id="6" name="Content Placeholder 2"/>
          <p:cNvSpPr txBox="1">
            <a:spLocks/>
          </p:cNvSpPr>
          <p:nvPr/>
        </p:nvSpPr>
        <p:spPr>
          <a:xfrm>
            <a:off x="631179" y="1124792"/>
            <a:ext cx="10789732" cy="3017216"/>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804863" lvl="1" indent="-347663"/>
            <a:r>
              <a:rPr lang="en-US" sz="3300" dirty="0" smtClean="0"/>
              <a:t>Jumper wires are cheap and handy, but are easily disconnected.</a:t>
            </a:r>
            <a:endParaRPr lang="en-US" sz="3300" dirty="0"/>
          </a:p>
          <a:p>
            <a:pPr marL="804863" lvl="1" indent="-347663"/>
            <a:r>
              <a:rPr lang="en-US" sz="3300" dirty="0" smtClean="0"/>
              <a:t>Shields are devices that perform specific functions (e.g., control </a:t>
            </a:r>
            <a:r>
              <a:rPr lang="en-US" sz="3300" dirty="0"/>
              <a:t>motors and LCD </a:t>
            </a:r>
            <a:r>
              <a:rPr lang="en-US" sz="3300" dirty="0" smtClean="0"/>
              <a:t>screens) when attached to an Arduino development board. But they are expensive and consume board space and resources.</a:t>
            </a:r>
            <a:endParaRPr lang="en-US" sz="3300" dirty="0"/>
          </a:p>
          <a:p>
            <a:pPr marL="804863" lvl="1" indent="-347663"/>
            <a:endParaRPr lang="en-US" sz="3200" dirty="0" smtClean="0"/>
          </a:p>
        </p:txBody>
      </p:sp>
      <p:pic>
        <p:nvPicPr>
          <p:cNvPr id="16" name="Picture 15" descr="http://shieldlist.org/templates/images/stacked-shield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199390" y="4108127"/>
            <a:ext cx="2392374" cy="2420689"/>
          </a:xfrm>
          <a:prstGeom prst="rect">
            <a:avLst/>
          </a:prstGeom>
          <a:ln>
            <a:noFill/>
          </a:ln>
          <a:effectLst>
            <a:outerShdw blurRad="190500" algn="tl" rotWithShape="0">
              <a:srgbClr val="000000">
                <a:alpha val="70000"/>
              </a:srgbClr>
            </a:outerShdw>
          </a:effectLst>
        </p:spPr>
      </p:pic>
      <p:sp>
        <p:nvSpPr>
          <p:cNvPr id="17" name="Text Box 9"/>
          <p:cNvSpPr txBox="1"/>
          <p:nvPr/>
        </p:nvSpPr>
        <p:spPr>
          <a:xfrm>
            <a:off x="9591764" y="6178995"/>
            <a:ext cx="1704091" cy="349821"/>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0" tIns="0" rIns="0" bIns="0" numCol="1" spcCol="0" rtlCol="0" fromWordArt="0" anchor="t" anchorCtr="0" forceAA="0" compatLnSpc="1">
            <a:prstTxWarp prst="textNoShape">
              <a:avLst/>
            </a:prstTxWarp>
            <a:noAutofit/>
          </a:bodyPr>
          <a:lstStyle/>
          <a:p>
            <a:pPr marL="0" marR="0" algn="ctr">
              <a:spcBef>
                <a:spcPts val="0"/>
              </a:spcBef>
              <a:spcAft>
                <a:spcPts val="0"/>
              </a:spcAft>
            </a:pPr>
            <a:r>
              <a:rPr lang="en-US" sz="1000" dirty="0">
                <a:solidFill>
                  <a:schemeClr val="tx1"/>
                </a:solidFill>
                <a:effectLst/>
                <a:ea typeface="Calibri" panose="020F0502020204030204" pitchFamily="34" charset="0"/>
                <a:cs typeface="Times New Roman" panose="02020603050405020304" pitchFamily="18" charset="0"/>
              </a:rPr>
              <a:t>Photo credit: John Boxall and </a:t>
            </a:r>
            <a:r>
              <a:rPr lang="en-US" sz="1000" u="sng" dirty="0">
                <a:solidFill>
                  <a:schemeClr val="tx1"/>
                </a:solidFill>
                <a:effectLst/>
                <a:ea typeface="Calibri" panose="020F0502020204030204" pitchFamily="34" charset="0"/>
                <a:cs typeface="Times New Roman" panose="02020603050405020304" pitchFamily="18" charset="0"/>
                <a:hlinkClick r:id="rId4"/>
              </a:rPr>
              <a:t>www.freetronics.com</a:t>
            </a:r>
            <a:endParaRPr lang="en-US" sz="1200" dirty="0">
              <a:solidFill>
                <a:schemeClr val="tx1"/>
              </a:solidFill>
              <a:effectLst/>
              <a:ea typeface="Calibri" panose="020F0502020204030204" pitchFamily="34" charset="0"/>
              <a:cs typeface="Times New Roman" panose="02020603050405020304" pitchFamily="18" charset="0"/>
            </a:endParaRPr>
          </a:p>
        </p:txBody>
      </p:sp>
      <p:pic>
        <p:nvPicPr>
          <p:cNvPr id="20" name="Picture 19"/>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rcRect l="1" t="17449" r="-1200" b="13186"/>
          <a:stretch/>
        </p:blipFill>
        <p:spPr bwMode="auto">
          <a:xfrm>
            <a:off x="1569743" y="4166437"/>
            <a:ext cx="4550556" cy="2337950"/>
          </a:xfrm>
          <a:prstGeom prst="rect">
            <a:avLst/>
          </a:prstGeom>
          <a:ln>
            <a:noFill/>
          </a:ln>
          <a:effectLst>
            <a:outerShdw blurRad="190500" algn="tl" rotWithShape="0">
              <a:srgbClr val="000000">
                <a:alpha val="70000"/>
              </a:srgbClr>
            </a:outerShdw>
          </a:effectLst>
          <a:extLst>
            <a:ext uri="{53640926-AAD7-44D8-BBD7-CCE9431645EC}">
              <a14:shadowObscured xmlns:a14="http://schemas.microsoft.com/office/drawing/2010/main"/>
            </a:ext>
          </a:extLst>
        </p:spPr>
      </p:pic>
      <p:sp>
        <p:nvSpPr>
          <p:cNvPr id="14" name="&quot;No&quot; Symbol 13"/>
          <p:cNvSpPr/>
          <p:nvPr/>
        </p:nvSpPr>
        <p:spPr>
          <a:xfrm>
            <a:off x="5495299" y="4387002"/>
            <a:ext cx="1968993" cy="1791993"/>
          </a:xfrm>
          <a:prstGeom prst="noSmoking">
            <a:avLst/>
          </a:prstGeom>
          <a:solidFill>
            <a:srgbClr val="FF0000"/>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425898884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2" y="181548"/>
            <a:ext cx="10279500" cy="943245"/>
          </a:xfrm>
        </p:spPr>
        <p:txBody>
          <a:bodyPr>
            <a:noAutofit/>
          </a:bodyPr>
          <a:lstStyle/>
          <a:p>
            <a:r>
              <a:rPr lang="en-US" dirty="0" smtClean="0"/>
              <a:t>Teensy 3.2 and PRT3 Motherboard</a:t>
            </a:r>
            <a:endParaRPr lang="en-US" dirty="0"/>
          </a:p>
        </p:txBody>
      </p:sp>
      <p:sp>
        <p:nvSpPr>
          <p:cNvPr id="4" name="Slide Number Placeholder 3"/>
          <p:cNvSpPr>
            <a:spLocks noGrp="1"/>
          </p:cNvSpPr>
          <p:nvPr>
            <p:ph type="sldNum" sz="quarter" idx="12"/>
          </p:nvPr>
        </p:nvSpPr>
        <p:spPr>
          <a:xfrm>
            <a:off x="11420911" y="6077483"/>
            <a:ext cx="771089" cy="365125"/>
          </a:xfrm>
        </p:spPr>
        <p:txBody>
          <a:bodyPr/>
          <a:lstStyle/>
          <a:p>
            <a:fld id="{B9698738-B369-4EC2-B00C-B62D0CC57A96}" type="slidenum">
              <a:rPr lang="en-US" smtClean="0"/>
              <a:t>46</a:t>
            </a:fld>
            <a:endParaRPr lang="en-US"/>
          </a:p>
        </p:txBody>
      </p:sp>
      <p:sp>
        <p:nvSpPr>
          <p:cNvPr id="6" name="Content Placeholder 2"/>
          <p:cNvSpPr txBox="1">
            <a:spLocks/>
          </p:cNvSpPr>
          <p:nvPr/>
        </p:nvSpPr>
        <p:spPr>
          <a:xfrm>
            <a:off x="694945" y="1124793"/>
            <a:ext cx="10369296" cy="1441996"/>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804863" lvl="1" indent="-347663"/>
            <a:r>
              <a:rPr lang="en-US" sz="3300" dirty="0" smtClean="0"/>
              <a:t>Instead, I </a:t>
            </a:r>
            <a:r>
              <a:rPr lang="en-US" sz="3300" dirty="0"/>
              <a:t>elected to migrate to the Teensy 3.2 controller and </a:t>
            </a:r>
            <a:r>
              <a:rPr lang="en-US" sz="3300" dirty="0" smtClean="0"/>
              <a:t>PRT3 motherboard for a number of reasons.</a:t>
            </a:r>
            <a:endParaRPr lang="en-US" sz="3300" dirty="0"/>
          </a:p>
        </p:txBody>
      </p:sp>
      <p:pic>
        <p:nvPicPr>
          <p:cNvPr id="10" name="Picture 9"/>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l="8117" t="4645" r="3790" b="5616"/>
          <a:stretch/>
        </p:blipFill>
        <p:spPr>
          <a:xfrm>
            <a:off x="3971837" y="2484493"/>
            <a:ext cx="3657600" cy="2926080"/>
          </a:xfrm>
          <a:prstGeom prst="rect">
            <a:avLst/>
          </a:prstGeom>
        </p:spPr>
      </p:pic>
      <p:pic>
        <p:nvPicPr>
          <p:cNvPr id="13" name="Picture 12" descr="File:Check-green.svg - Wikimedia Commons"/>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86405" y="2844726"/>
            <a:ext cx="1512823" cy="1512823"/>
          </a:xfrm>
          <a:prstGeom prst="rect">
            <a:avLst/>
          </a:prstGeom>
        </p:spPr>
      </p:pic>
      <p:sp>
        <p:nvSpPr>
          <p:cNvPr id="9" name="Content Placeholder 2"/>
          <p:cNvSpPr txBox="1">
            <a:spLocks/>
          </p:cNvSpPr>
          <p:nvPr/>
        </p:nvSpPr>
        <p:spPr>
          <a:xfrm>
            <a:off x="1314274" y="5636942"/>
            <a:ext cx="8972726" cy="746537"/>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804863" lvl="1" indent="-347663"/>
            <a:r>
              <a:rPr lang="en-US" sz="1800" dirty="0" smtClean="0"/>
              <a:t>Teensy </a:t>
            </a:r>
            <a:r>
              <a:rPr lang="en-US" sz="1800" dirty="0"/>
              <a:t>3.2: </a:t>
            </a:r>
            <a:r>
              <a:rPr lang="en-US" sz="1800" dirty="0" smtClean="0">
                <a:hlinkClick r:id="rId6"/>
              </a:rPr>
              <a:t>pattonrobotics.com/products/teensy-3-2</a:t>
            </a:r>
            <a:r>
              <a:rPr lang="en-US" sz="1800" dirty="0" smtClean="0"/>
              <a:t> </a:t>
            </a:r>
          </a:p>
          <a:p>
            <a:pPr marL="804863" lvl="1" indent="-347663"/>
            <a:r>
              <a:rPr lang="en-US" sz="1800" dirty="0" smtClean="0"/>
              <a:t>PRT3</a:t>
            </a:r>
            <a:r>
              <a:rPr lang="en-US" sz="1800" dirty="0"/>
              <a:t>: </a:t>
            </a:r>
            <a:r>
              <a:rPr lang="en-US" sz="1800" dirty="0" smtClean="0">
                <a:hlinkClick r:id="rId7"/>
              </a:rPr>
              <a:t>pattonrobotics.com/products/</a:t>
            </a:r>
            <a:r>
              <a:rPr lang="en-US" sz="1800" dirty="0" err="1" smtClean="0">
                <a:hlinkClick r:id="rId7"/>
              </a:rPr>
              <a:t>patton</a:t>
            </a:r>
            <a:r>
              <a:rPr lang="en-US" sz="1800" dirty="0" smtClean="0">
                <a:hlinkClick r:id="rId7"/>
              </a:rPr>
              <a:t>-robotics-teensy-motherboard-kit</a:t>
            </a:r>
            <a:endParaRPr lang="en-US" sz="1800" dirty="0"/>
          </a:p>
          <a:p>
            <a:pPr marL="804863" lvl="1" indent="-347663"/>
            <a:endParaRPr lang="en-US" sz="1600" dirty="0" smtClean="0"/>
          </a:p>
        </p:txBody>
      </p:sp>
    </p:spTree>
    <p:extLst>
      <p:ext uri="{BB962C8B-B14F-4D97-AF65-F5344CB8AC3E}">
        <p14:creationId xmlns:p14="http://schemas.microsoft.com/office/powerpoint/2010/main" val="8679917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2" y="181548"/>
            <a:ext cx="10279500" cy="943245"/>
          </a:xfrm>
        </p:spPr>
        <p:txBody>
          <a:bodyPr>
            <a:noAutofit/>
          </a:bodyPr>
          <a:lstStyle/>
          <a:p>
            <a:r>
              <a:rPr lang="en-US" dirty="0" smtClean="0"/>
              <a:t>Teensy 3.2/PRT3 Pros</a:t>
            </a:r>
            <a:endParaRPr lang="en-US" dirty="0"/>
          </a:p>
        </p:txBody>
      </p:sp>
      <p:sp>
        <p:nvSpPr>
          <p:cNvPr id="4" name="Slide Number Placeholder 3"/>
          <p:cNvSpPr>
            <a:spLocks noGrp="1"/>
          </p:cNvSpPr>
          <p:nvPr>
            <p:ph type="sldNum" sz="quarter" idx="12"/>
          </p:nvPr>
        </p:nvSpPr>
        <p:spPr>
          <a:xfrm>
            <a:off x="11420911" y="6077483"/>
            <a:ext cx="771089" cy="365125"/>
          </a:xfrm>
        </p:spPr>
        <p:txBody>
          <a:bodyPr/>
          <a:lstStyle/>
          <a:p>
            <a:fld id="{B9698738-B369-4EC2-B00C-B62D0CC57A96}" type="slidenum">
              <a:rPr lang="en-US" smtClean="0"/>
              <a:t>47</a:t>
            </a:fld>
            <a:endParaRPr lang="en-US"/>
          </a:p>
        </p:txBody>
      </p:sp>
      <p:sp>
        <p:nvSpPr>
          <p:cNvPr id="6" name="Content Placeholder 2"/>
          <p:cNvSpPr txBox="1">
            <a:spLocks/>
          </p:cNvSpPr>
          <p:nvPr/>
        </p:nvSpPr>
        <p:spPr>
          <a:xfrm>
            <a:off x="493776" y="1124794"/>
            <a:ext cx="11292840" cy="2713562"/>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804863" lvl="1" indent="-347663"/>
            <a:r>
              <a:rPr lang="en-US" sz="3300" dirty="0" smtClean="0"/>
              <a:t>Inexpensive.</a:t>
            </a:r>
          </a:p>
          <a:p>
            <a:pPr marL="804863" lvl="1" indent="-347663"/>
            <a:r>
              <a:rPr lang="en-US" sz="3300" dirty="0" smtClean="0"/>
              <a:t>Small </a:t>
            </a:r>
            <a:r>
              <a:rPr lang="en-US" sz="3300" dirty="0"/>
              <a:t>footprint.</a:t>
            </a:r>
          </a:p>
          <a:p>
            <a:pPr marL="804863" lvl="1" indent="-347663"/>
            <a:r>
              <a:rPr lang="en-US" sz="3300" dirty="0"/>
              <a:t>Huge number of male and female header pin connections.</a:t>
            </a:r>
          </a:p>
          <a:p>
            <a:pPr marL="804863" lvl="1" indent="-347663"/>
            <a:r>
              <a:rPr lang="en-US" sz="3300" dirty="0" smtClean="0"/>
              <a:t>Plug-and-play functionality with off-the-shelf components, as well as jumper wires.</a:t>
            </a:r>
          </a:p>
          <a:p>
            <a:pPr marL="804863" lvl="1" indent="-347663"/>
            <a:endParaRPr lang="en-US" sz="3300" dirty="0" smtClean="0"/>
          </a:p>
          <a:p>
            <a:pPr marL="804863" lvl="1" indent="-347663"/>
            <a:endParaRPr lang="en-US" sz="3300" dirty="0" smtClean="0"/>
          </a:p>
          <a:p>
            <a:pPr marL="804863" lvl="1" indent="-347663"/>
            <a:endParaRPr lang="en-US" sz="3200" dirty="0" smtClean="0"/>
          </a:p>
        </p:txBody>
      </p:sp>
      <p:pic>
        <p:nvPicPr>
          <p:cNvPr id="18" name="Picture 17"/>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t="2832" r="-505" b="3269"/>
          <a:stretch/>
        </p:blipFill>
        <p:spPr bwMode="auto">
          <a:xfrm>
            <a:off x="4288790" y="3838355"/>
            <a:ext cx="3915811" cy="2743200"/>
          </a:xfrm>
          <a:prstGeom prst="rect">
            <a:avLst/>
          </a:prstGeom>
          <a:ln>
            <a:noFill/>
          </a:ln>
          <a:effectLst>
            <a:outerShdw blurRad="190500" algn="tl" rotWithShape="0">
              <a:srgbClr val="000000">
                <a:alpha val="70000"/>
              </a:srgbClr>
            </a:outerShdw>
          </a:effectLst>
          <a:extLst>
            <a:ext uri="{53640926-AAD7-44D8-BBD7-CCE9431645EC}">
              <a14:shadowObscured xmlns:a14="http://schemas.microsoft.com/office/drawing/2010/main"/>
            </a:ext>
          </a:extLst>
        </p:spPr>
      </p:pic>
      <p:pic>
        <p:nvPicPr>
          <p:cNvPr id="20" name="Picture 19"/>
          <p:cNvPicPr>
            <a:picLocks noChangeAspect="1"/>
          </p:cNvPicPr>
          <p:nvPr/>
        </p:nvPicPr>
        <p:blipFill>
          <a:blip r:embed="rId5" cstate="print">
            <a:extLst>
              <a:ext uri="{BEBA8EAE-BF5A-486C-A8C5-ECC9F3942E4B}">
                <a14:imgProps xmlns:a14="http://schemas.microsoft.com/office/drawing/2010/main">
                  <a14:imgLayer r:embed="rId6">
                    <a14:imgEffect>
                      <a14:brightnessContrast bright="8000" contrast="5000"/>
                    </a14:imgEffect>
                  </a14:imgLayer>
                </a14:imgProps>
              </a:ext>
              <a:ext uri="{28A0092B-C50C-407E-A947-70E740481C1C}">
                <a14:useLocalDpi xmlns:a14="http://schemas.microsoft.com/office/drawing/2010/main" val="0"/>
              </a:ext>
            </a:extLst>
          </a:blip>
          <a:stretch>
            <a:fillRect/>
          </a:stretch>
        </p:blipFill>
        <p:spPr>
          <a:xfrm>
            <a:off x="8377886" y="3838355"/>
            <a:ext cx="3501661" cy="2743200"/>
          </a:xfrm>
          <a:prstGeom prst="rect">
            <a:avLst/>
          </a:prstGeom>
        </p:spPr>
      </p:pic>
      <p:pic>
        <p:nvPicPr>
          <p:cNvPr id="3" name="Picture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16071" y="3838355"/>
            <a:ext cx="3538732" cy="2743200"/>
          </a:xfrm>
          <a:prstGeom prst="rect">
            <a:avLst/>
          </a:prstGeom>
        </p:spPr>
      </p:pic>
    </p:spTree>
    <p:extLst>
      <p:ext uri="{BB962C8B-B14F-4D97-AF65-F5344CB8AC3E}">
        <p14:creationId xmlns:p14="http://schemas.microsoft.com/office/powerpoint/2010/main" val="170576625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2" y="181548"/>
            <a:ext cx="10279500" cy="943245"/>
          </a:xfrm>
        </p:spPr>
        <p:txBody>
          <a:bodyPr>
            <a:noAutofit/>
          </a:bodyPr>
          <a:lstStyle/>
          <a:p>
            <a:r>
              <a:rPr lang="en-US" dirty="0" smtClean="0"/>
              <a:t>Teensy 3.2/PRT3 Pros</a:t>
            </a:r>
            <a:endParaRPr lang="en-US" dirty="0"/>
          </a:p>
        </p:txBody>
      </p:sp>
      <p:sp>
        <p:nvSpPr>
          <p:cNvPr id="4" name="Slide Number Placeholder 3"/>
          <p:cNvSpPr>
            <a:spLocks noGrp="1"/>
          </p:cNvSpPr>
          <p:nvPr>
            <p:ph type="sldNum" sz="quarter" idx="12"/>
          </p:nvPr>
        </p:nvSpPr>
        <p:spPr>
          <a:xfrm>
            <a:off x="11420911" y="6077483"/>
            <a:ext cx="771089" cy="365125"/>
          </a:xfrm>
        </p:spPr>
        <p:txBody>
          <a:bodyPr/>
          <a:lstStyle/>
          <a:p>
            <a:fld id="{B9698738-B369-4EC2-B00C-B62D0CC57A96}" type="slidenum">
              <a:rPr lang="en-US" smtClean="0"/>
              <a:t>48</a:t>
            </a:fld>
            <a:endParaRPr lang="en-US"/>
          </a:p>
        </p:txBody>
      </p:sp>
      <p:sp>
        <p:nvSpPr>
          <p:cNvPr id="6" name="Content Placeholder 2"/>
          <p:cNvSpPr txBox="1">
            <a:spLocks/>
          </p:cNvSpPr>
          <p:nvPr/>
        </p:nvSpPr>
        <p:spPr>
          <a:xfrm>
            <a:off x="329185" y="1124794"/>
            <a:ext cx="6592824" cy="1363482"/>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804863" lvl="1" indent="-347663"/>
            <a:r>
              <a:rPr lang="en-US" sz="3200" dirty="0" smtClean="0"/>
              <a:t>Two </a:t>
            </a:r>
            <a:r>
              <a:rPr lang="en-US" sz="3200" dirty="0"/>
              <a:t>power switches (main and auxiliary).  Handy!</a:t>
            </a:r>
          </a:p>
          <a:p>
            <a:pPr marL="804863" lvl="1" indent="-347663"/>
            <a:endParaRPr lang="en-US" sz="3200" dirty="0" smtClean="0"/>
          </a:p>
          <a:p>
            <a:pPr marL="804863" lvl="1" indent="-347663"/>
            <a:endParaRPr lang="en-US" sz="3200" dirty="0" smtClean="0"/>
          </a:p>
          <a:p>
            <a:pPr marL="804863" lvl="1" indent="-347663"/>
            <a:endParaRPr lang="en-US" sz="3200" dirty="0" smtClean="0"/>
          </a:p>
        </p:txBody>
      </p:sp>
      <p:grpSp>
        <p:nvGrpSpPr>
          <p:cNvPr id="8" name="Group 7"/>
          <p:cNvGrpSpPr/>
          <p:nvPr/>
        </p:nvGrpSpPr>
        <p:grpSpPr>
          <a:xfrm>
            <a:off x="6534124" y="1055757"/>
            <a:ext cx="3398030" cy="1401329"/>
            <a:chOff x="250166" y="-17254"/>
            <a:chExt cx="2968014" cy="1197900"/>
          </a:xfrm>
        </p:grpSpPr>
        <p:pic>
          <p:nvPicPr>
            <p:cNvPr id="11" name="Picture 10"/>
            <p:cNvPicPr>
              <a:picLocks noChangeAspect="1"/>
            </p:cNvPicPr>
            <p:nvPr/>
          </p:nvPicPr>
          <p:blipFill rotWithShape="1">
            <a:blip r:embed="rId3" cstate="print">
              <a:extLst>
                <a:ext uri="{28A0092B-C50C-407E-A947-70E740481C1C}">
                  <a14:useLocalDpi xmlns:a14="http://schemas.microsoft.com/office/drawing/2010/main" val="0"/>
                </a:ext>
              </a:extLst>
            </a:blip>
            <a:srcRect t="27830" r="4835" b="21686"/>
            <a:stretch/>
          </p:blipFill>
          <p:spPr bwMode="auto">
            <a:xfrm>
              <a:off x="250166" y="0"/>
              <a:ext cx="2968014" cy="1180646"/>
            </a:xfrm>
            <a:prstGeom prst="rect">
              <a:avLst/>
            </a:prstGeom>
            <a:ln>
              <a:noFill/>
            </a:ln>
            <a:effectLst>
              <a:outerShdw blurRad="190500" algn="tl" rotWithShape="0">
                <a:srgbClr val="000000">
                  <a:alpha val="70000"/>
                </a:srgbClr>
              </a:outerShdw>
            </a:effectLst>
            <a:extLst>
              <a:ext uri="{53640926-AAD7-44D8-BBD7-CCE9431645EC}">
                <a14:shadowObscured xmlns:a14="http://schemas.microsoft.com/office/drawing/2010/main"/>
              </a:ext>
            </a:extLst>
          </p:spPr>
        </p:pic>
        <p:sp>
          <p:nvSpPr>
            <p:cNvPr id="12" name="Right Arrow 11"/>
            <p:cNvSpPr/>
            <p:nvPr/>
          </p:nvSpPr>
          <p:spPr>
            <a:xfrm rot="1180154">
              <a:off x="897147" y="-17254"/>
              <a:ext cx="423376" cy="220091"/>
            </a:xfrm>
            <a:prstGeom prst="rightArrow">
              <a:avLst>
                <a:gd name="adj1" fmla="val 50000"/>
                <a:gd name="adj2" fmla="val 63667"/>
              </a:avLst>
            </a:prstGeom>
            <a:solidFill>
              <a:srgbClr val="FFFF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4" name="Right Arrow 13"/>
            <p:cNvSpPr/>
            <p:nvPr/>
          </p:nvSpPr>
          <p:spPr>
            <a:xfrm rot="9274022">
              <a:off x="2441276" y="155276"/>
              <a:ext cx="423376" cy="220091"/>
            </a:xfrm>
            <a:prstGeom prst="rightArrow">
              <a:avLst>
                <a:gd name="adj1" fmla="val 50000"/>
                <a:gd name="adj2" fmla="val 63667"/>
              </a:avLst>
            </a:prstGeom>
            <a:solidFill>
              <a:srgbClr val="FFFF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pic>
        <p:nvPicPr>
          <p:cNvPr id="17" name="Picture 16"/>
          <p:cNvPicPr>
            <a:picLocks noChangeAspect="1"/>
          </p:cNvPicPr>
          <p:nvPr/>
        </p:nvPicPr>
        <p:blipFill rotWithShape="1">
          <a:blip r:embed="rId4" cstate="print">
            <a:extLst>
              <a:ext uri="{28A0092B-C50C-407E-A947-70E740481C1C}">
                <a14:useLocalDpi xmlns:a14="http://schemas.microsoft.com/office/drawing/2010/main" val="0"/>
              </a:ext>
            </a:extLst>
          </a:blip>
          <a:srcRect l="371" t="7722" r="2727" b="13208"/>
          <a:stretch/>
        </p:blipFill>
        <p:spPr bwMode="auto">
          <a:xfrm>
            <a:off x="6187797" y="3767384"/>
            <a:ext cx="4482964" cy="2743200"/>
          </a:xfrm>
          <a:prstGeom prst="rect">
            <a:avLst/>
          </a:prstGeom>
          <a:ln>
            <a:noFill/>
          </a:ln>
          <a:effectLst>
            <a:outerShdw blurRad="190500" algn="tl" rotWithShape="0">
              <a:srgbClr val="000000">
                <a:alpha val="70000"/>
              </a:srgbClr>
            </a:outerShdw>
          </a:effectLst>
          <a:extLst>
            <a:ext uri="{53640926-AAD7-44D8-BBD7-CCE9431645EC}">
              <a14:shadowObscured xmlns:a14="http://schemas.microsoft.com/office/drawing/2010/main"/>
            </a:ext>
          </a:extLst>
        </p:spPr>
      </p:pic>
      <p:grpSp>
        <p:nvGrpSpPr>
          <p:cNvPr id="3" name="Group 2"/>
          <p:cNvGrpSpPr>
            <a:grpSpLocks noChangeAspect="1"/>
          </p:cNvGrpSpPr>
          <p:nvPr/>
        </p:nvGrpSpPr>
        <p:grpSpPr>
          <a:xfrm>
            <a:off x="2084831" y="3796820"/>
            <a:ext cx="3666681" cy="2743200"/>
            <a:chOff x="5241290" y="2789555"/>
            <a:chExt cx="1709420" cy="1278890"/>
          </a:xfrm>
        </p:grpSpPr>
        <p:pic>
          <p:nvPicPr>
            <p:cNvPr id="13" name="Picture 12"/>
            <p:cNvPicPr/>
            <p:nvPr/>
          </p:nvPicPr>
          <p:blipFill rotWithShape="1">
            <a:blip r:embed="rId5" cstate="print">
              <a:extLst>
                <a:ext uri="{28A0092B-C50C-407E-A947-70E740481C1C}">
                  <a14:useLocalDpi xmlns:a14="http://schemas.microsoft.com/office/drawing/2010/main" val="0"/>
                </a:ext>
              </a:extLst>
            </a:blip>
            <a:srcRect b="4687"/>
            <a:stretch/>
          </p:blipFill>
          <p:spPr bwMode="auto">
            <a:xfrm>
              <a:off x="5241290" y="2789555"/>
              <a:ext cx="1709420" cy="1278890"/>
            </a:xfrm>
            <a:prstGeom prst="rect">
              <a:avLst/>
            </a:prstGeom>
            <a:ln>
              <a:noFill/>
            </a:ln>
            <a:effectLst>
              <a:outerShdw blurRad="190500" algn="tl" rotWithShape="0">
                <a:srgbClr val="000000">
                  <a:alpha val="70000"/>
                </a:srgbClr>
              </a:outerShdw>
            </a:effectLst>
            <a:extLst>
              <a:ext uri="{53640926-AAD7-44D8-BBD7-CCE9431645EC}">
                <a14:shadowObscured xmlns:a14="http://schemas.microsoft.com/office/drawing/2010/main"/>
              </a:ext>
            </a:extLst>
          </p:spPr>
        </p:pic>
        <p:sp>
          <p:nvSpPr>
            <p:cNvPr id="15" name="Right Arrow 14"/>
            <p:cNvSpPr/>
            <p:nvPr/>
          </p:nvSpPr>
          <p:spPr>
            <a:xfrm rot="6978377">
              <a:off x="6189663" y="2838767"/>
              <a:ext cx="242570" cy="164465"/>
            </a:xfrm>
            <a:prstGeom prst="rightArrow">
              <a:avLst/>
            </a:prstGeom>
            <a:solidFill>
              <a:srgbClr val="FFFF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6" name="Right Arrow 15"/>
            <p:cNvSpPr/>
            <p:nvPr/>
          </p:nvSpPr>
          <p:spPr>
            <a:xfrm rot="6978377">
              <a:off x="5831523" y="3140392"/>
              <a:ext cx="242570" cy="164465"/>
            </a:xfrm>
            <a:prstGeom prst="rightArrow">
              <a:avLst/>
            </a:prstGeom>
            <a:solidFill>
              <a:srgbClr val="FFFF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sp>
        <p:nvSpPr>
          <p:cNvPr id="23" name="Content Placeholder 2"/>
          <p:cNvSpPr txBox="1">
            <a:spLocks/>
          </p:cNvSpPr>
          <p:nvPr/>
        </p:nvSpPr>
        <p:spPr>
          <a:xfrm>
            <a:off x="329184" y="2344061"/>
            <a:ext cx="11301984" cy="1615291"/>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804863" lvl="1" indent="-347663"/>
            <a:r>
              <a:rPr lang="en-US" sz="3200" dirty="0" smtClean="0"/>
              <a:t>Replaceable microcontroller.  (Students </a:t>
            </a:r>
            <a:r>
              <a:rPr lang="en-US" sz="3200" i="1" dirty="0" smtClean="0"/>
              <a:t>will</a:t>
            </a:r>
            <a:r>
              <a:rPr lang="en-US" sz="3200" dirty="0" smtClean="0"/>
              <a:t> destroy them!)</a:t>
            </a:r>
          </a:p>
          <a:p>
            <a:pPr marL="804863" lvl="1" indent="-347663"/>
            <a:r>
              <a:rPr lang="en-US" sz="3200" dirty="0" smtClean="0"/>
              <a:t>Our students build and solder it from a kit. (Most schools don’t.)</a:t>
            </a:r>
          </a:p>
        </p:txBody>
      </p:sp>
    </p:spTree>
    <p:extLst>
      <p:ext uri="{BB962C8B-B14F-4D97-AF65-F5344CB8AC3E}">
        <p14:creationId xmlns:p14="http://schemas.microsoft.com/office/powerpoint/2010/main" val="354627141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4" y="0"/>
            <a:ext cx="9905998" cy="957943"/>
          </a:xfrm>
        </p:spPr>
        <p:txBody>
          <a:bodyPr/>
          <a:lstStyle/>
          <a:p>
            <a:r>
              <a:rPr lang="en-US" dirty="0" smtClean="0"/>
              <a:t>Motherboards: PRT3/Teensy vs Arduino Due</a:t>
            </a:r>
            <a:endParaRPr lang="en-US" dirty="0"/>
          </a:p>
        </p:txBody>
      </p:sp>
      <p:graphicFrame>
        <p:nvGraphicFramePr>
          <p:cNvPr id="6" name="Content Placeholder 5"/>
          <p:cNvGraphicFramePr>
            <a:graphicFrameLocks noGrp="1"/>
          </p:cNvGraphicFramePr>
          <p:nvPr>
            <p:ph idx="1"/>
            <p:extLst/>
          </p:nvPr>
        </p:nvGraphicFramePr>
        <p:xfrm>
          <a:off x="1238931" y="1045418"/>
          <a:ext cx="10105345" cy="5181600"/>
        </p:xfrm>
        <a:graphic>
          <a:graphicData uri="http://schemas.openxmlformats.org/drawingml/2006/table">
            <a:tbl>
              <a:tblPr firstRow="1" bandRow="1">
                <a:tableStyleId>{5C22544A-7EE6-4342-B048-85BDC9FD1C3A}</a:tableStyleId>
              </a:tblPr>
              <a:tblGrid>
                <a:gridCol w="3994831">
                  <a:extLst>
                    <a:ext uri="{9D8B030D-6E8A-4147-A177-3AD203B41FA5}">
                      <a16:colId xmlns:a16="http://schemas.microsoft.com/office/drawing/2014/main" val="877805351"/>
                    </a:ext>
                  </a:extLst>
                </a:gridCol>
                <a:gridCol w="3062514">
                  <a:extLst>
                    <a:ext uri="{9D8B030D-6E8A-4147-A177-3AD203B41FA5}">
                      <a16:colId xmlns:a16="http://schemas.microsoft.com/office/drawing/2014/main" val="3991103665"/>
                    </a:ext>
                  </a:extLst>
                </a:gridCol>
                <a:gridCol w="3048000">
                  <a:extLst>
                    <a:ext uri="{9D8B030D-6E8A-4147-A177-3AD203B41FA5}">
                      <a16:colId xmlns:a16="http://schemas.microsoft.com/office/drawing/2014/main" val="3716788309"/>
                    </a:ext>
                  </a:extLst>
                </a:gridCol>
              </a:tblGrid>
              <a:tr h="174171">
                <a:tc>
                  <a:txBody>
                    <a:bodyPr/>
                    <a:lstStyle/>
                    <a:p>
                      <a:pPr algn="ctr"/>
                      <a:r>
                        <a:rPr lang="en-US" sz="2000" dirty="0" smtClean="0"/>
                        <a:t>Feature</a:t>
                      </a:r>
                      <a:endParaRPr lang="en-US" sz="2000" dirty="0"/>
                    </a:p>
                  </a:txBody>
                  <a:tcPr marL="0" marR="0" marT="0" marB="0"/>
                </a:tc>
                <a:tc>
                  <a:txBody>
                    <a:bodyPr/>
                    <a:lstStyle/>
                    <a:p>
                      <a:pPr algn="ctr"/>
                      <a:r>
                        <a:rPr lang="en-US" sz="2000" dirty="0" smtClean="0"/>
                        <a:t>PRT3 &amp; Teensy 3.2</a:t>
                      </a:r>
                      <a:endParaRPr lang="en-US" sz="2000" dirty="0"/>
                    </a:p>
                  </a:txBody>
                  <a:tcPr marL="0" marR="0" marT="0" marB="0"/>
                </a:tc>
                <a:tc>
                  <a:txBody>
                    <a:bodyPr/>
                    <a:lstStyle/>
                    <a:p>
                      <a:pPr algn="ctr"/>
                      <a:r>
                        <a:rPr lang="en-US" sz="2000" dirty="0" smtClean="0"/>
                        <a:t>Arduino Due</a:t>
                      </a:r>
                      <a:endParaRPr lang="en-US" sz="2000" dirty="0"/>
                    </a:p>
                  </a:txBody>
                  <a:tcPr marL="0" marR="0" marT="0" marB="0"/>
                </a:tc>
                <a:extLst>
                  <a:ext uri="{0D108BD9-81ED-4DB2-BD59-A6C34878D82A}">
                    <a16:rowId xmlns:a16="http://schemas.microsoft.com/office/drawing/2014/main" val="2051884685"/>
                  </a:ext>
                </a:extLst>
              </a:tr>
              <a:tr h="274320">
                <a:tc>
                  <a:txBody>
                    <a:bodyPr/>
                    <a:lstStyle/>
                    <a:p>
                      <a:pPr algn="ctr"/>
                      <a:r>
                        <a:rPr lang="en-US" sz="2000" dirty="0" smtClean="0"/>
                        <a:t>ARM</a:t>
                      </a:r>
                      <a:r>
                        <a:rPr lang="en-US" sz="2000" baseline="0" dirty="0" smtClean="0"/>
                        <a:t> Architecture?</a:t>
                      </a:r>
                      <a:endParaRPr lang="en-US" sz="2000" dirty="0"/>
                    </a:p>
                  </a:txBody>
                  <a:tcPr marL="0" marR="0" marT="0" marB="0"/>
                </a:tc>
                <a:tc>
                  <a:txBody>
                    <a:bodyPr/>
                    <a:lstStyle/>
                    <a:p>
                      <a:pPr algn="ctr"/>
                      <a:r>
                        <a:rPr lang="en-US" sz="2000" dirty="0" smtClean="0">
                          <a:sym typeface="Wingdings" panose="05000000000000000000" pitchFamily="2" charset="2"/>
                        </a:rPr>
                        <a:t></a:t>
                      </a:r>
                      <a:endParaRPr lang="en-US" sz="2000" dirty="0"/>
                    </a:p>
                  </a:txBody>
                  <a:tcPr marL="0" marR="0" marT="0" marB="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smtClean="0">
                          <a:sym typeface="Wingdings" panose="05000000000000000000" pitchFamily="2" charset="2"/>
                        </a:rPr>
                        <a:t></a:t>
                      </a:r>
                      <a:endParaRPr lang="en-US" sz="2000" dirty="0" smtClean="0"/>
                    </a:p>
                  </a:txBody>
                  <a:tcPr marL="0" marR="0" marT="0" marB="0"/>
                </a:tc>
                <a:extLst>
                  <a:ext uri="{0D108BD9-81ED-4DB2-BD59-A6C34878D82A}">
                    <a16:rowId xmlns:a16="http://schemas.microsoft.com/office/drawing/2014/main" val="1639282643"/>
                  </a:ext>
                </a:extLst>
              </a:tr>
              <a:tr h="274320">
                <a:tc>
                  <a:txBody>
                    <a:bodyPr/>
                    <a:lstStyle/>
                    <a:p>
                      <a:pPr algn="ctr"/>
                      <a:r>
                        <a:rPr lang="en-US" sz="2000" dirty="0" smtClean="0"/>
                        <a:t>Replaceable</a:t>
                      </a:r>
                      <a:r>
                        <a:rPr lang="en-US" sz="2000" baseline="0" dirty="0" smtClean="0"/>
                        <a:t> Microcontroller?</a:t>
                      </a:r>
                      <a:endParaRPr lang="en-US" sz="2000" dirty="0"/>
                    </a:p>
                  </a:txBody>
                  <a:tcPr marL="0" marR="0" marT="0" marB="0"/>
                </a:tc>
                <a:tc>
                  <a:txBody>
                    <a:bodyPr/>
                    <a:lstStyle/>
                    <a:p>
                      <a:pPr algn="ctr"/>
                      <a:r>
                        <a:rPr lang="en-US" sz="2000" dirty="0" smtClean="0">
                          <a:sym typeface="Wingdings" panose="05000000000000000000" pitchFamily="2" charset="2"/>
                        </a:rPr>
                        <a:t></a:t>
                      </a:r>
                      <a:endParaRPr lang="en-US" sz="2000" dirty="0"/>
                    </a:p>
                  </a:txBody>
                  <a:tcPr marL="0" marR="0" marT="0" marB="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smtClean="0">
                          <a:sym typeface="Wingdings" panose="05000000000000000000" pitchFamily="2" charset="2"/>
                        </a:rPr>
                        <a:t></a:t>
                      </a:r>
                      <a:endParaRPr lang="en-US" sz="2000" dirty="0" smtClean="0"/>
                    </a:p>
                  </a:txBody>
                  <a:tcPr marL="0" marR="0" marT="0" marB="0"/>
                </a:tc>
                <a:extLst>
                  <a:ext uri="{0D108BD9-81ED-4DB2-BD59-A6C34878D82A}">
                    <a16:rowId xmlns:a16="http://schemas.microsoft.com/office/drawing/2014/main" val="3499564800"/>
                  </a:ext>
                </a:extLst>
              </a:tr>
              <a:tr h="274320">
                <a:tc>
                  <a:txBody>
                    <a:bodyPr/>
                    <a:lstStyle/>
                    <a:p>
                      <a:pPr algn="ctr"/>
                      <a:r>
                        <a:rPr lang="en-US" sz="2000" dirty="0" smtClean="0"/>
                        <a:t>5-volt tolerant</a:t>
                      </a:r>
                      <a:r>
                        <a:rPr lang="en-US" sz="2000" baseline="0" dirty="0" smtClean="0"/>
                        <a:t> I/O pins?</a:t>
                      </a:r>
                      <a:endParaRPr lang="en-US" sz="2000" dirty="0"/>
                    </a:p>
                  </a:txBody>
                  <a:tcPr marL="0" marR="0" marT="0" marB="0"/>
                </a:tc>
                <a:tc>
                  <a:txBody>
                    <a:bodyPr/>
                    <a:lstStyle/>
                    <a:p>
                      <a:pPr algn="ctr"/>
                      <a:r>
                        <a:rPr lang="en-US" sz="2000" dirty="0" smtClean="0">
                          <a:sym typeface="Wingdings" panose="05000000000000000000" pitchFamily="2" charset="2"/>
                        </a:rPr>
                        <a:t></a:t>
                      </a:r>
                      <a:endParaRPr lang="en-US" sz="2000" dirty="0"/>
                    </a:p>
                  </a:txBody>
                  <a:tcPr marL="0" marR="0" marT="0" marB="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smtClean="0">
                          <a:sym typeface="Wingdings" panose="05000000000000000000" pitchFamily="2" charset="2"/>
                        </a:rPr>
                        <a:t></a:t>
                      </a:r>
                      <a:endParaRPr lang="en-US" sz="2000" dirty="0" smtClean="0"/>
                    </a:p>
                  </a:txBody>
                  <a:tcPr marL="0" marR="0" marT="0" marB="0"/>
                </a:tc>
                <a:extLst>
                  <a:ext uri="{0D108BD9-81ED-4DB2-BD59-A6C34878D82A}">
                    <a16:rowId xmlns:a16="http://schemas.microsoft.com/office/drawing/2014/main" val="3495912193"/>
                  </a:ext>
                </a:extLst>
              </a:tr>
              <a:tr h="274320">
                <a:tc>
                  <a:txBody>
                    <a:bodyPr/>
                    <a:lstStyle/>
                    <a:p>
                      <a:pPr algn="ctr"/>
                      <a:r>
                        <a:rPr lang="en-US" sz="2000" dirty="0" smtClean="0"/>
                        <a:t>No Shields Required?</a:t>
                      </a:r>
                      <a:endParaRPr lang="en-US" sz="2000" dirty="0"/>
                    </a:p>
                  </a:txBody>
                  <a:tcPr marL="0" marR="0" marT="0" marB="0"/>
                </a:tc>
                <a:tc>
                  <a:txBody>
                    <a:bodyPr/>
                    <a:lstStyle/>
                    <a:p>
                      <a:pPr algn="ctr"/>
                      <a:r>
                        <a:rPr lang="en-US" sz="2000" dirty="0" smtClean="0">
                          <a:sym typeface="Wingdings" panose="05000000000000000000" pitchFamily="2" charset="2"/>
                        </a:rPr>
                        <a:t></a:t>
                      </a:r>
                      <a:endParaRPr lang="en-US" sz="2000" dirty="0"/>
                    </a:p>
                  </a:txBody>
                  <a:tcPr marL="0" marR="0" marT="0" marB="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smtClean="0">
                          <a:sym typeface="Wingdings" panose="05000000000000000000" pitchFamily="2" charset="2"/>
                        </a:rPr>
                        <a:t></a:t>
                      </a:r>
                      <a:endParaRPr lang="en-US" sz="2000" dirty="0" smtClean="0"/>
                    </a:p>
                  </a:txBody>
                  <a:tcPr marL="0" marR="0" marT="0" marB="0"/>
                </a:tc>
                <a:extLst>
                  <a:ext uri="{0D108BD9-81ED-4DB2-BD59-A6C34878D82A}">
                    <a16:rowId xmlns:a16="http://schemas.microsoft.com/office/drawing/2014/main" val="2547460717"/>
                  </a:ext>
                </a:extLst>
              </a:tr>
              <a:tr h="274320">
                <a:tc>
                  <a:txBody>
                    <a:bodyPr/>
                    <a:lstStyle/>
                    <a:p>
                      <a:pPr algn="ctr"/>
                      <a:r>
                        <a:rPr lang="en-US" sz="2000" dirty="0" smtClean="0"/>
                        <a:t>Main</a:t>
                      </a:r>
                      <a:r>
                        <a:rPr lang="en-US" sz="2000" baseline="0" dirty="0" smtClean="0"/>
                        <a:t> Power Switch?</a:t>
                      </a:r>
                      <a:endParaRPr lang="en-US" sz="2000" dirty="0"/>
                    </a:p>
                  </a:txBody>
                  <a:tcPr marL="0" marR="0" marT="0" marB="0"/>
                </a:tc>
                <a:tc>
                  <a:txBody>
                    <a:bodyPr/>
                    <a:lstStyle/>
                    <a:p>
                      <a:pPr algn="ctr"/>
                      <a:r>
                        <a:rPr lang="en-US" sz="2000" dirty="0" smtClean="0">
                          <a:sym typeface="Wingdings" panose="05000000000000000000" pitchFamily="2" charset="2"/>
                        </a:rPr>
                        <a:t></a:t>
                      </a:r>
                      <a:endParaRPr lang="en-US" sz="2000" dirty="0"/>
                    </a:p>
                  </a:txBody>
                  <a:tcPr marL="0" marR="0" marT="0" marB="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smtClean="0">
                          <a:sym typeface="Wingdings" panose="05000000000000000000" pitchFamily="2" charset="2"/>
                        </a:rPr>
                        <a:t></a:t>
                      </a:r>
                      <a:endParaRPr lang="en-US" sz="2000" dirty="0" smtClean="0"/>
                    </a:p>
                  </a:txBody>
                  <a:tcPr marL="0" marR="0" marT="0" marB="0"/>
                </a:tc>
                <a:extLst>
                  <a:ext uri="{0D108BD9-81ED-4DB2-BD59-A6C34878D82A}">
                    <a16:rowId xmlns:a16="http://schemas.microsoft.com/office/drawing/2014/main" val="366645387"/>
                  </a:ext>
                </a:extLst>
              </a:tr>
              <a:tr h="274320">
                <a:tc>
                  <a:txBody>
                    <a:bodyPr/>
                    <a:lstStyle/>
                    <a:p>
                      <a:pPr algn="ctr"/>
                      <a:r>
                        <a:rPr lang="en-US" sz="2000" dirty="0" smtClean="0"/>
                        <a:t>Auxiliary Power Switch?</a:t>
                      </a:r>
                      <a:endParaRPr lang="en-US" sz="2000" dirty="0"/>
                    </a:p>
                  </a:txBody>
                  <a:tcPr marL="0" marR="0" marT="0" marB="0"/>
                </a:tc>
                <a:tc>
                  <a:txBody>
                    <a:bodyPr/>
                    <a:lstStyle/>
                    <a:p>
                      <a:pPr algn="ctr"/>
                      <a:r>
                        <a:rPr lang="en-US" sz="2000" dirty="0" smtClean="0">
                          <a:sym typeface="Wingdings" panose="05000000000000000000" pitchFamily="2" charset="2"/>
                        </a:rPr>
                        <a:t></a:t>
                      </a:r>
                      <a:endParaRPr lang="en-US" sz="2000" dirty="0"/>
                    </a:p>
                  </a:txBody>
                  <a:tcPr marL="0" marR="0" marT="0" marB="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smtClean="0">
                          <a:sym typeface="Wingdings" panose="05000000000000000000" pitchFamily="2" charset="2"/>
                        </a:rPr>
                        <a:t></a:t>
                      </a:r>
                      <a:endParaRPr lang="en-US" sz="2000" dirty="0" smtClean="0"/>
                    </a:p>
                  </a:txBody>
                  <a:tcPr marL="0" marR="0" marT="0" marB="0"/>
                </a:tc>
                <a:extLst>
                  <a:ext uri="{0D108BD9-81ED-4DB2-BD59-A6C34878D82A}">
                    <a16:rowId xmlns:a16="http://schemas.microsoft.com/office/drawing/2014/main" val="3178940049"/>
                  </a:ext>
                </a:extLst>
              </a:tr>
              <a:tr h="274320">
                <a:tc>
                  <a:txBody>
                    <a:bodyPr/>
                    <a:lstStyle/>
                    <a:p>
                      <a:pPr algn="ctr"/>
                      <a:r>
                        <a:rPr lang="en-US" sz="2000" dirty="0" smtClean="0"/>
                        <a:t>Full Male and Female Headers?</a:t>
                      </a:r>
                      <a:endParaRPr lang="en-US" sz="2000" dirty="0"/>
                    </a:p>
                  </a:txBody>
                  <a:tcPr marL="0" marR="0" marT="0" marB="0"/>
                </a:tc>
                <a:tc>
                  <a:txBody>
                    <a:bodyPr/>
                    <a:lstStyle/>
                    <a:p>
                      <a:pPr algn="ctr"/>
                      <a:r>
                        <a:rPr lang="en-US" sz="2000" dirty="0" smtClean="0">
                          <a:sym typeface="Wingdings" panose="05000000000000000000" pitchFamily="2" charset="2"/>
                        </a:rPr>
                        <a:t></a:t>
                      </a:r>
                      <a:endParaRPr lang="en-US" sz="2000" dirty="0"/>
                    </a:p>
                  </a:txBody>
                  <a:tcPr marL="0" marR="0" marT="0" marB="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smtClean="0">
                          <a:sym typeface="Wingdings" panose="05000000000000000000" pitchFamily="2" charset="2"/>
                        </a:rPr>
                        <a:t></a:t>
                      </a:r>
                      <a:endParaRPr lang="en-US" sz="2000" dirty="0" smtClean="0"/>
                    </a:p>
                  </a:txBody>
                  <a:tcPr marL="0" marR="0" marT="0" marB="0"/>
                </a:tc>
                <a:extLst>
                  <a:ext uri="{0D108BD9-81ED-4DB2-BD59-A6C34878D82A}">
                    <a16:rowId xmlns:a16="http://schemas.microsoft.com/office/drawing/2014/main" val="1842480811"/>
                  </a:ext>
                </a:extLst>
              </a:tr>
              <a:tr h="274320">
                <a:tc>
                  <a:txBody>
                    <a:bodyPr/>
                    <a:lstStyle/>
                    <a:p>
                      <a:pPr algn="ctr"/>
                      <a:r>
                        <a:rPr lang="en-US" sz="2000" dirty="0" smtClean="0"/>
                        <a:t>Plug-n-Play Capable</a:t>
                      </a:r>
                      <a:r>
                        <a:rPr lang="en-US" sz="2000" baseline="0" dirty="0" smtClean="0"/>
                        <a:t>?</a:t>
                      </a:r>
                      <a:endParaRPr lang="en-US" sz="2000" dirty="0"/>
                    </a:p>
                  </a:txBody>
                  <a:tcPr marL="0" marR="0" marT="0" marB="0"/>
                </a:tc>
                <a:tc>
                  <a:txBody>
                    <a:bodyPr/>
                    <a:lstStyle/>
                    <a:p>
                      <a:pPr algn="ctr"/>
                      <a:r>
                        <a:rPr lang="en-US" sz="2000" dirty="0" smtClean="0">
                          <a:sym typeface="Wingdings" panose="05000000000000000000" pitchFamily="2" charset="2"/>
                        </a:rPr>
                        <a:t></a:t>
                      </a:r>
                      <a:endParaRPr lang="en-US" sz="2000" dirty="0"/>
                    </a:p>
                  </a:txBody>
                  <a:tcPr marL="0" marR="0" marT="0" marB="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smtClean="0">
                          <a:sym typeface="Wingdings" panose="05000000000000000000" pitchFamily="2" charset="2"/>
                        </a:rPr>
                        <a:t></a:t>
                      </a:r>
                      <a:endParaRPr lang="en-US" sz="2000" dirty="0" smtClean="0"/>
                    </a:p>
                  </a:txBody>
                  <a:tcPr marL="0" marR="0" marT="0" marB="0"/>
                </a:tc>
                <a:extLst>
                  <a:ext uri="{0D108BD9-81ED-4DB2-BD59-A6C34878D82A}">
                    <a16:rowId xmlns:a16="http://schemas.microsoft.com/office/drawing/2014/main" val="3540158218"/>
                  </a:ext>
                </a:extLst>
              </a:tr>
              <a:tr h="274320">
                <a:tc>
                  <a:txBody>
                    <a:bodyPr/>
                    <a:lstStyle/>
                    <a:p>
                      <a:pPr algn="ctr"/>
                      <a:r>
                        <a:rPr lang="en-US" sz="2000" dirty="0" smtClean="0"/>
                        <a:t>Direct Bluetooth/</a:t>
                      </a:r>
                      <a:r>
                        <a:rPr lang="en-US" sz="2000" dirty="0" err="1" smtClean="0"/>
                        <a:t>RF</a:t>
                      </a:r>
                      <a:r>
                        <a:rPr lang="en-US" sz="2000" baseline="0" dirty="0" smtClean="0"/>
                        <a:t> </a:t>
                      </a:r>
                      <a:r>
                        <a:rPr lang="en-US" sz="2000" baseline="0" dirty="0" err="1" smtClean="0"/>
                        <a:t>Comm</a:t>
                      </a:r>
                      <a:r>
                        <a:rPr lang="en-US" sz="2000" dirty="0" smtClean="0"/>
                        <a:t> Plug-In?</a:t>
                      </a:r>
                      <a:endParaRPr lang="en-US" sz="2000" dirty="0"/>
                    </a:p>
                  </a:txBody>
                  <a:tcPr marL="0" marR="0" marT="0" marB="0"/>
                </a:tc>
                <a:tc>
                  <a:txBody>
                    <a:bodyPr/>
                    <a:lstStyle/>
                    <a:p>
                      <a:pPr algn="ctr"/>
                      <a:r>
                        <a:rPr lang="en-US" sz="2000" dirty="0" smtClean="0">
                          <a:sym typeface="Wingdings" panose="05000000000000000000" pitchFamily="2" charset="2"/>
                        </a:rPr>
                        <a:t></a:t>
                      </a:r>
                      <a:endParaRPr lang="en-US" sz="2000" dirty="0"/>
                    </a:p>
                  </a:txBody>
                  <a:tcPr marL="0" marR="0" marT="0" marB="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smtClean="0">
                          <a:sym typeface="Wingdings" panose="05000000000000000000" pitchFamily="2" charset="2"/>
                        </a:rPr>
                        <a:t></a:t>
                      </a:r>
                      <a:endParaRPr lang="en-US" sz="2000" dirty="0" smtClean="0"/>
                    </a:p>
                  </a:txBody>
                  <a:tcPr marL="0" marR="0" marT="0" marB="0"/>
                </a:tc>
                <a:extLst>
                  <a:ext uri="{0D108BD9-81ED-4DB2-BD59-A6C34878D82A}">
                    <a16:rowId xmlns:a16="http://schemas.microsoft.com/office/drawing/2014/main" val="2005858857"/>
                  </a:ext>
                </a:extLst>
              </a:tr>
              <a:tr h="274320">
                <a:tc>
                  <a:txBody>
                    <a:bodyPr/>
                    <a:lstStyle/>
                    <a:p>
                      <a:pPr algn="ctr"/>
                      <a:r>
                        <a:rPr lang="en-US" sz="2000" dirty="0" smtClean="0"/>
                        <a:t>Breadboard</a:t>
                      </a:r>
                      <a:r>
                        <a:rPr lang="en-US" sz="2000" baseline="0" dirty="0" smtClean="0"/>
                        <a:t>-</a:t>
                      </a:r>
                      <a:r>
                        <a:rPr lang="en-US" sz="2000" dirty="0" smtClean="0"/>
                        <a:t>able Microcontroller?</a:t>
                      </a:r>
                      <a:endParaRPr lang="en-US" sz="2000" dirty="0"/>
                    </a:p>
                  </a:txBody>
                  <a:tcPr marL="0" marR="0" marT="0" marB="0"/>
                </a:tc>
                <a:tc>
                  <a:txBody>
                    <a:bodyPr/>
                    <a:lstStyle/>
                    <a:p>
                      <a:pPr algn="ctr"/>
                      <a:r>
                        <a:rPr lang="en-US" sz="2000" dirty="0" smtClean="0">
                          <a:sym typeface="Wingdings" panose="05000000000000000000" pitchFamily="2" charset="2"/>
                        </a:rPr>
                        <a:t></a:t>
                      </a:r>
                      <a:endParaRPr lang="en-US" sz="2000" dirty="0"/>
                    </a:p>
                  </a:txBody>
                  <a:tcPr marL="0" marR="0" marT="0" marB="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smtClean="0">
                          <a:sym typeface="Wingdings" panose="05000000000000000000" pitchFamily="2" charset="2"/>
                        </a:rPr>
                        <a:t></a:t>
                      </a:r>
                      <a:endParaRPr lang="en-US" sz="2000" dirty="0" smtClean="0"/>
                    </a:p>
                  </a:txBody>
                  <a:tcPr marL="0" marR="0" marT="0" marB="0"/>
                </a:tc>
                <a:extLst>
                  <a:ext uri="{0D108BD9-81ED-4DB2-BD59-A6C34878D82A}">
                    <a16:rowId xmlns:a16="http://schemas.microsoft.com/office/drawing/2014/main" val="4263904142"/>
                  </a:ext>
                </a:extLst>
              </a:tr>
              <a:tr h="27432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smtClean="0"/>
                        <a:t>DIY</a:t>
                      </a:r>
                      <a:r>
                        <a:rPr lang="en-US" sz="2000" baseline="0" dirty="0" smtClean="0"/>
                        <a:t> Kit Option?</a:t>
                      </a:r>
                      <a:endParaRPr lang="en-US" sz="2000" dirty="0" smtClean="0"/>
                    </a:p>
                  </a:txBody>
                  <a:tcPr marL="0" marR="0" marT="0" marB="0"/>
                </a:tc>
                <a:tc>
                  <a:txBody>
                    <a:bodyPr/>
                    <a:lstStyle/>
                    <a:p>
                      <a:pPr algn="ctr"/>
                      <a:r>
                        <a:rPr lang="en-US" sz="2000" dirty="0" smtClean="0">
                          <a:sym typeface="Wingdings" panose="05000000000000000000" pitchFamily="2" charset="2"/>
                        </a:rPr>
                        <a:t></a:t>
                      </a:r>
                      <a:endParaRPr lang="en-US" sz="2000" dirty="0"/>
                    </a:p>
                  </a:txBody>
                  <a:tcPr marL="0" marR="0" marT="0" marB="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smtClean="0">
                          <a:sym typeface="Wingdings" panose="05000000000000000000" pitchFamily="2" charset="2"/>
                        </a:rPr>
                        <a:t></a:t>
                      </a:r>
                      <a:endParaRPr lang="en-US" sz="2000" dirty="0" smtClean="0"/>
                    </a:p>
                  </a:txBody>
                  <a:tcPr marL="0" marR="0" marT="0" marB="0"/>
                </a:tc>
                <a:extLst>
                  <a:ext uri="{0D108BD9-81ED-4DB2-BD59-A6C34878D82A}">
                    <a16:rowId xmlns:a16="http://schemas.microsoft.com/office/drawing/2014/main" val="392352464"/>
                  </a:ext>
                </a:extLst>
              </a:tr>
              <a:tr h="274320">
                <a:tc>
                  <a:txBody>
                    <a:bodyPr/>
                    <a:lstStyle/>
                    <a:p>
                      <a:pPr algn="ctr"/>
                      <a:r>
                        <a:rPr lang="en-US" sz="2000" dirty="0" smtClean="0"/>
                        <a:t>Available Power</a:t>
                      </a:r>
                      <a:r>
                        <a:rPr lang="en-US" sz="2000" baseline="0" dirty="0" smtClean="0"/>
                        <a:t> &amp; </a:t>
                      </a:r>
                      <a:r>
                        <a:rPr lang="en-US" sz="2000" dirty="0" smtClean="0"/>
                        <a:t>Ground</a:t>
                      </a:r>
                      <a:r>
                        <a:rPr lang="en-US" sz="2000" baseline="0" dirty="0" smtClean="0"/>
                        <a:t> pins</a:t>
                      </a:r>
                      <a:endParaRPr lang="en-US" sz="2000" dirty="0"/>
                    </a:p>
                  </a:txBody>
                  <a:tcPr marL="0" marR="0" marT="0" marB="0"/>
                </a:tc>
                <a:tc>
                  <a:txBody>
                    <a:bodyPr/>
                    <a:lstStyle/>
                    <a:p>
                      <a:pPr algn="ctr"/>
                      <a:r>
                        <a:rPr lang="en-US" sz="2000" dirty="0" smtClean="0"/>
                        <a:t>27/26</a:t>
                      </a:r>
                      <a:endParaRPr lang="en-US" sz="2000" dirty="0"/>
                    </a:p>
                  </a:txBody>
                  <a:tcPr marL="0" marR="0" marT="0" marB="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smtClean="0"/>
                        <a:t>3/3</a:t>
                      </a:r>
                    </a:p>
                  </a:txBody>
                  <a:tcPr marL="0" marR="0" marT="0" marB="0"/>
                </a:tc>
                <a:extLst>
                  <a:ext uri="{0D108BD9-81ED-4DB2-BD59-A6C34878D82A}">
                    <a16:rowId xmlns:a16="http://schemas.microsoft.com/office/drawing/2014/main" val="1386358376"/>
                  </a:ext>
                </a:extLst>
              </a:tr>
              <a:tr h="27432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smtClean="0"/>
                        <a:t>I/O Pins (Digital/Analog/PWM)</a:t>
                      </a:r>
                    </a:p>
                  </a:txBody>
                  <a:tcPr marL="0" marR="0" marT="0" marB="0"/>
                </a:tc>
                <a:tc>
                  <a:txBody>
                    <a:bodyPr/>
                    <a:lstStyle/>
                    <a:p>
                      <a:pPr algn="ctr"/>
                      <a:r>
                        <a:rPr lang="en-US" sz="2000" dirty="0" smtClean="0">
                          <a:sym typeface="Wingdings" panose="05000000000000000000" pitchFamily="2" charset="2"/>
                        </a:rPr>
                        <a:t>24/10/10 *</a:t>
                      </a:r>
                      <a:endParaRPr lang="en-US" sz="2000" dirty="0"/>
                    </a:p>
                  </a:txBody>
                  <a:tcPr marL="0" marR="0" marT="0" marB="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smtClean="0">
                          <a:sym typeface="Wingdings" panose="05000000000000000000" pitchFamily="2" charset="2"/>
                        </a:rPr>
                        <a:t>54/12/12</a:t>
                      </a:r>
                      <a:endParaRPr lang="en-US" sz="2000" dirty="0" smtClean="0"/>
                    </a:p>
                  </a:txBody>
                  <a:tcPr marL="0" marR="0" marT="0" marB="0"/>
                </a:tc>
                <a:extLst>
                  <a:ext uri="{0D108BD9-81ED-4DB2-BD59-A6C34878D82A}">
                    <a16:rowId xmlns:a16="http://schemas.microsoft.com/office/drawing/2014/main" val="1078670053"/>
                  </a:ext>
                </a:extLst>
              </a:tr>
              <a:tr h="274320">
                <a:tc>
                  <a:txBody>
                    <a:bodyPr/>
                    <a:lstStyle/>
                    <a:p>
                      <a:pPr algn="ctr"/>
                      <a:r>
                        <a:rPr lang="en-US" sz="2000" dirty="0" smtClean="0"/>
                        <a:t>Footprint</a:t>
                      </a:r>
                      <a:endParaRPr lang="en-US" sz="2000" dirty="0"/>
                    </a:p>
                  </a:txBody>
                  <a:tcPr marL="0" marR="0" marT="0" marB="0"/>
                </a:tc>
                <a:tc>
                  <a:txBody>
                    <a:bodyPr/>
                    <a:lstStyle/>
                    <a:p>
                      <a:pPr algn="ctr"/>
                      <a:r>
                        <a:rPr lang="en-US" sz="2000" dirty="0" smtClean="0"/>
                        <a:t>50 x 68 mm</a:t>
                      </a:r>
                      <a:endParaRPr lang="en-US" sz="2000" dirty="0"/>
                    </a:p>
                  </a:txBody>
                  <a:tcPr marL="0" marR="0" marT="0" marB="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smtClean="0"/>
                        <a:t>53</a:t>
                      </a:r>
                      <a:r>
                        <a:rPr lang="en-US" sz="2000" baseline="0" dirty="0" smtClean="0"/>
                        <a:t> x 104</a:t>
                      </a:r>
                      <a:endParaRPr lang="en-US" sz="2000" dirty="0" smtClean="0"/>
                    </a:p>
                  </a:txBody>
                  <a:tcPr marL="0" marR="0" marT="0" marB="0"/>
                </a:tc>
                <a:extLst>
                  <a:ext uri="{0D108BD9-81ED-4DB2-BD59-A6C34878D82A}">
                    <a16:rowId xmlns:a16="http://schemas.microsoft.com/office/drawing/2014/main" val="2118984619"/>
                  </a:ext>
                </a:extLst>
              </a:tr>
              <a:tr h="274320">
                <a:tc>
                  <a:txBody>
                    <a:bodyPr/>
                    <a:lstStyle/>
                    <a:p>
                      <a:pPr algn="ctr"/>
                      <a:r>
                        <a:rPr lang="en-US" sz="2000" dirty="0" smtClean="0"/>
                        <a:t>Retail Cost</a:t>
                      </a:r>
                      <a:endParaRPr lang="en-US" sz="2000" dirty="0"/>
                    </a:p>
                  </a:txBody>
                  <a:tcPr marL="0" marR="0" marT="0" marB="0"/>
                </a:tc>
                <a:tc>
                  <a:txBody>
                    <a:bodyPr/>
                    <a:lstStyle/>
                    <a:p>
                      <a:pPr algn="ctr"/>
                      <a:r>
                        <a:rPr lang="en-US" sz="2000" dirty="0" smtClean="0">
                          <a:sym typeface="Wingdings" panose="05000000000000000000" pitchFamily="2" charset="2"/>
                        </a:rPr>
                        <a:t>$38-$45 (together)</a:t>
                      </a:r>
                      <a:endParaRPr lang="en-US" sz="2000" dirty="0"/>
                    </a:p>
                  </a:txBody>
                  <a:tcPr marL="0" marR="0" marT="0" marB="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smtClean="0">
                          <a:sym typeface="Wingdings" panose="05000000000000000000" pitchFamily="2" charset="2"/>
                        </a:rPr>
                        <a:t>~$45 (currently sold out)</a:t>
                      </a:r>
                      <a:endParaRPr lang="en-US" sz="2000" dirty="0" smtClean="0"/>
                    </a:p>
                  </a:txBody>
                  <a:tcPr marL="0" marR="0" marT="0" marB="0"/>
                </a:tc>
                <a:extLst>
                  <a:ext uri="{0D108BD9-81ED-4DB2-BD59-A6C34878D82A}">
                    <a16:rowId xmlns:a16="http://schemas.microsoft.com/office/drawing/2014/main" val="2670834774"/>
                  </a:ext>
                </a:extLst>
              </a:tr>
              <a:tr h="274320">
                <a:tc>
                  <a:txBody>
                    <a:bodyPr/>
                    <a:lstStyle/>
                    <a:p>
                      <a:pPr algn="ctr"/>
                      <a:r>
                        <a:rPr lang="en-US" sz="2000" dirty="0" smtClean="0"/>
                        <a:t>Made in the USA</a:t>
                      </a:r>
                      <a:endParaRPr lang="en-US" sz="2000" dirty="0"/>
                    </a:p>
                  </a:txBody>
                  <a:tcPr marL="0" marR="0" marT="0" marB="0"/>
                </a:tc>
                <a:tc>
                  <a:txBody>
                    <a:bodyPr/>
                    <a:lstStyle/>
                    <a:p>
                      <a:pPr algn="ctr"/>
                      <a:r>
                        <a:rPr lang="en-US" sz="2000" dirty="0" smtClean="0">
                          <a:sym typeface="Wingdings" panose="05000000000000000000" pitchFamily="2" charset="2"/>
                        </a:rPr>
                        <a:t></a:t>
                      </a:r>
                      <a:endParaRPr lang="en-US" sz="2000" dirty="0"/>
                    </a:p>
                  </a:txBody>
                  <a:tcPr marL="0" marR="0" marT="0" marB="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smtClean="0">
                          <a:sym typeface="Wingdings" panose="05000000000000000000" pitchFamily="2" charset="2"/>
                        </a:rPr>
                        <a:t></a:t>
                      </a:r>
                      <a:endParaRPr lang="en-US" sz="2000" dirty="0" smtClean="0"/>
                    </a:p>
                  </a:txBody>
                  <a:tcPr marL="0" marR="0" marT="0" marB="0"/>
                </a:tc>
                <a:extLst>
                  <a:ext uri="{0D108BD9-81ED-4DB2-BD59-A6C34878D82A}">
                    <a16:rowId xmlns:a16="http://schemas.microsoft.com/office/drawing/2014/main" val="2891734146"/>
                  </a:ext>
                </a:extLst>
              </a:tr>
            </a:tbl>
          </a:graphicData>
        </a:graphic>
      </p:graphicFrame>
      <p:sp>
        <p:nvSpPr>
          <p:cNvPr id="3" name="TextBox 2"/>
          <p:cNvSpPr txBox="1"/>
          <p:nvPr/>
        </p:nvSpPr>
        <p:spPr>
          <a:xfrm>
            <a:off x="1141414" y="6314494"/>
            <a:ext cx="10202862" cy="369332"/>
          </a:xfrm>
          <a:prstGeom prst="rect">
            <a:avLst/>
          </a:prstGeom>
          <a:noFill/>
        </p:spPr>
        <p:txBody>
          <a:bodyPr wrap="square" rtlCol="0">
            <a:spAutoFit/>
          </a:bodyPr>
          <a:lstStyle/>
          <a:p>
            <a:pPr algn="r"/>
            <a:r>
              <a:rPr lang="en-US" dirty="0" smtClean="0"/>
              <a:t>* For a TON of I/O pins and an SD card reader, consider the Teensy 3.5 and Patton Robotics Motherboard.</a:t>
            </a:r>
            <a:endParaRPr lang="en-US" dirty="0"/>
          </a:p>
        </p:txBody>
      </p:sp>
      <p:sp>
        <p:nvSpPr>
          <p:cNvPr id="4" name="Slide Number Placeholder 3"/>
          <p:cNvSpPr>
            <a:spLocks noGrp="1"/>
          </p:cNvSpPr>
          <p:nvPr>
            <p:ph type="sldNum" sz="quarter" idx="12"/>
          </p:nvPr>
        </p:nvSpPr>
        <p:spPr>
          <a:xfrm>
            <a:off x="11344276" y="6011409"/>
            <a:ext cx="771089" cy="365125"/>
          </a:xfrm>
        </p:spPr>
        <p:txBody>
          <a:bodyPr/>
          <a:lstStyle/>
          <a:p>
            <a:fld id="{B9698738-B369-4EC2-B00C-B62D0CC57A96}" type="slidenum">
              <a:rPr lang="en-US" smtClean="0"/>
              <a:t>49</a:t>
            </a:fld>
            <a:endParaRPr lang="en-US" dirty="0"/>
          </a:p>
        </p:txBody>
      </p:sp>
    </p:spTree>
    <p:extLst>
      <p:ext uri="{BB962C8B-B14F-4D97-AF65-F5344CB8AC3E}">
        <p14:creationId xmlns:p14="http://schemas.microsoft.com/office/powerpoint/2010/main" val="104173394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2" y="181548"/>
            <a:ext cx="9905998" cy="1121270"/>
          </a:xfrm>
        </p:spPr>
        <p:txBody>
          <a:bodyPr/>
          <a:lstStyle/>
          <a:p>
            <a:r>
              <a:rPr lang="en-US" dirty="0" smtClean="0"/>
              <a:t>About Me</a:t>
            </a:r>
            <a:endParaRPr lang="en-US" dirty="0"/>
          </a:p>
        </p:txBody>
      </p:sp>
      <p:sp>
        <p:nvSpPr>
          <p:cNvPr id="3" name="Content Placeholder 2"/>
          <p:cNvSpPr>
            <a:spLocks noGrp="1"/>
          </p:cNvSpPr>
          <p:nvPr>
            <p:ph idx="1"/>
          </p:nvPr>
        </p:nvSpPr>
        <p:spPr>
          <a:xfrm>
            <a:off x="1141412" y="1302818"/>
            <a:ext cx="9905999" cy="5316468"/>
          </a:xfrm>
        </p:spPr>
        <p:txBody>
          <a:bodyPr>
            <a:normAutofit fontScale="92500" lnSpcReduction="20000"/>
          </a:bodyPr>
          <a:lstStyle/>
          <a:p>
            <a:pPr marL="339725" indent="-339725"/>
            <a:r>
              <a:rPr lang="en-US" sz="3200" dirty="0"/>
              <a:t>Former atmospheric physicist and rocket scientist with NASA’s sounding rocket program.</a:t>
            </a:r>
          </a:p>
          <a:p>
            <a:pPr marL="339725" indent="-339725"/>
            <a:r>
              <a:rPr lang="en-US" sz="3200" dirty="0"/>
              <a:t>Started writing code in 1982 after I saw the movie </a:t>
            </a:r>
            <a:r>
              <a:rPr lang="en-US" sz="3200" i="1" dirty="0"/>
              <a:t>Tron</a:t>
            </a:r>
            <a:r>
              <a:rPr lang="en-US" sz="3200" dirty="0" smtClean="0"/>
              <a:t>.</a:t>
            </a:r>
            <a:endParaRPr lang="en-US" sz="3200" dirty="0"/>
          </a:p>
          <a:p>
            <a:pPr marL="339725" indent="-339725"/>
            <a:r>
              <a:rPr lang="en-US" sz="3200" dirty="0"/>
              <a:t>Coding was an essential part of my BS, MS, and PhD work in experimental physics and astronomy</a:t>
            </a:r>
            <a:r>
              <a:rPr lang="en-US" sz="3200" dirty="0" smtClean="0"/>
              <a:t>.  Never took a course.</a:t>
            </a:r>
            <a:endParaRPr lang="en-US" sz="3200" dirty="0"/>
          </a:p>
          <a:p>
            <a:pPr marL="339725" indent="-339725"/>
            <a:r>
              <a:rPr lang="en-US" sz="3200" dirty="0"/>
              <a:t>Undergraduate work at Millsaps College and graduate work at Clemson University.</a:t>
            </a:r>
          </a:p>
          <a:p>
            <a:pPr marL="339725" indent="-339725"/>
            <a:r>
              <a:rPr lang="en-US" sz="3200" dirty="0"/>
              <a:t>Passionate about education.  Teaching for 30 years; from Middle School to Grad School.</a:t>
            </a:r>
          </a:p>
          <a:p>
            <a:pPr marL="339725" indent="-339725"/>
            <a:r>
              <a:rPr lang="en-US" sz="3200" dirty="0"/>
              <a:t>George School teacher since 2002. </a:t>
            </a:r>
          </a:p>
        </p:txBody>
      </p:sp>
      <p:sp>
        <p:nvSpPr>
          <p:cNvPr id="4" name="Slide Number Placeholder 3"/>
          <p:cNvSpPr>
            <a:spLocks noGrp="1"/>
          </p:cNvSpPr>
          <p:nvPr>
            <p:ph type="sldNum" sz="quarter" idx="12"/>
          </p:nvPr>
        </p:nvSpPr>
        <p:spPr>
          <a:xfrm>
            <a:off x="11420911" y="6077483"/>
            <a:ext cx="771089" cy="365125"/>
          </a:xfrm>
        </p:spPr>
        <p:txBody>
          <a:bodyPr/>
          <a:lstStyle/>
          <a:p>
            <a:fld id="{B9698738-B369-4EC2-B00C-B62D0CC57A96}" type="slidenum">
              <a:rPr lang="en-US" smtClean="0"/>
              <a:t>5</a:t>
            </a:fld>
            <a:endParaRPr lang="en-US"/>
          </a:p>
        </p:txBody>
      </p:sp>
    </p:spTree>
    <p:extLst>
      <p:ext uri="{BB962C8B-B14F-4D97-AF65-F5344CB8AC3E}">
        <p14:creationId xmlns:p14="http://schemas.microsoft.com/office/powerpoint/2010/main" val="32017621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4" y="0"/>
            <a:ext cx="9905998" cy="957943"/>
          </a:xfrm>
        </p:spPr>
        <p:txBody>
          <a:bodyPr>
            <a:normAutofit/>
          </a:bodyPr>
          <a:lstStyle/>
          <a:p>
            <a:r>
              <a:rPr lang="en-US" dirty="0" smtClean="0"/>
              <a:t>My Robot of Choice: The OneBot</a:t>
            </a:r>
            <a:endParaRPr lang="en-US" dirty="0"/>
          </a:p>
        </p:txBody>
      </p:sp>
      <p:sp>
        <p:nvSpPr>
          <p:cNvPr id="4" name="Content Placeholder 3"/>
          <p:cNvSpPr>
            <a:spLocks noGrp="1"/>
          </p:cNvSpPr>
          <p:nvPr>
            <p:ph idx="1"/>
          </p:nvPr>
        </p:nvSpPr>
        <p:spPr>
          <a:xfrm>
            <a:off x="1141414" y="1146628"/>
            <a:ext cx="9905998" cy="5312229"/>
          </a:xfrm>
        </p:spPr>
        <p:txBody>
          <a:bodyPr>
            <a:normAutofit/>
          </a:bodyPr>
          <a:lstStyle/>
          <a:p>
            <a:pPr marL="0" indent="0">
              <a:buNone/>
            </a:pPr>
            <a:r>
              <a:rPr lang="en-US" sz="3000" dirty="0" smtClean="0"/>
              <a:t>I also settled on the OneBot educational platform from Patton Robotics as my robot of choice.</a:t>
            </a:r>
          </a:p>
          <a:p>
            <a:pPr marL="0" indent="0">
              <a:buNone/>
            </a:pPr>
            <a:r>
              <a:rPr lang="en-US" sz="3000" dirty="0" smtClean="0"/>
              <a:t>Indestructible, expandable, tons of tapped and thru-holes.</a:t>
            </a:r>
          </a:p>
          <a:p>
            <a:pPr marL="0" indent="0">
              <a:buNone/>
            </a:pPr>
            <a:endParaRPr lang="en-US" sz="3000" dirty="0"/>
          </a:p>
          <a:p>
            <a:pPr marL="0" indent="0">
              <a:buNone/>
            </a:pPr>
            <a:endParaRPr lang="en-US" sz="3000" dirty="0" smtClean="0"/>
          </a:p>
          <a:p>
            <a:pPr marL="0" indent="0">
              <a:buNone/>
            </a:pPr>
            <a:endParaRPr lang="en-US" sz="3000" dirty="0"/>
          </a:p>
          <a:p>
            <a:pPr marL="0" indent="0">
              <a:buNone/>
            </a:pPr>
            <a:endParaRPr lang="en-US" sz="3000" dirty="0" smtClean="0"/>
          </a:p>
          <a:p>
            <a:pPr marL="0" indent="0">
              <a:buNone/>
            </a:pPr>
            <a:endParaRPr lang="en-US" sz="3000" dirty="0"/>
          </a:p>
        </p:txBody>
      </p:sp>
      <p:pic>
        <p:nvPicPr>
          <p:cNvPr id="5" name="Picture 4"/>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l="2331" t="3894" r="9607" b="5563"/>
          <a:stretch/>
        </p:blipFill>
        <p:spPr>
          <a:xfrm>
            <a:off x="6480062" y="3357503"/>
            <a:ext cx="4282426" cy="3148842"/>
          </a:xfrm>
          <a:prstGeom prst="rect">
            <a:avLst/>
          </a:prstGeom>
          <a:ln>
            <a:noFill/>
          </a:ln>
          <a:effectLst>
            <a:outerShdw blurRad="190500" algn="tl" rotWithShape="0">
              <a:srgbClr val="000000">
                <a:alpha val="70000"/>
              </a:srgbClr>
            </a:outerShdw>
          </a:effectLst>
        </p:spPr>
      </p:pic>
      <p:sp>
        <p:nvSpPr>
          <p:cNvPr id="3" name="Slide Number Placeholder 2"/>
          <p:cNvSpPr>
            <a:spLocks noGrp="1"/>
          </p:cNvSpPr>
          <p:nvPr>
            <p:ph type="sldNum" sz="quarter" idx="12"/>
          </p:nvPr>
        </p:nvSpPr>
        <p:spPr/>
        <p:txBody>
          <a:bodyPr/>
          <a:lstStyle/>
          <a:p>
            <a:fld id="{B9698738-B369-4EC2-B00C-B62D0CC57A96}" type="slidenum">
              <a:rPr lang="en-US" smtClean="0"/>
              <a:t>50</a:t>
            </a:fld>
            <a:endParaRPr lang="en-US"/>
          </a:p>
        </p:txBody>
      </p:sp>
      <p:pic>
        <p:nvPicPr>
          <p:cNvPr id="6" name="Picture 5"/>
          <p:cNvPicPr/>
          <p:nvPr/>
        </p:nvPicPr>
        <p:blipFill rotWithShape="1">
          <a:blip r:embed="rId4" cstate="print">
            <a:extLst>
              <a:ext uri="{BEBA8EAE-BF5A-486C-A8C5-ECC9F3942E4B}">
                <a14:imgProps xmlns:a14="http://schemas.microsoft.com/office/drawing/2010/main">
                  <a14:imgLayer r:embed="rId5">
                    <a14:imgEffect>
                      <a14:brightnessContrast bright="3000" contrast="6000"/>
                    </a14:imgEffect>
                  </a14:imgLayer>
                </a14:imgProps>
              </a:ext>
              <a:ext uri="{28A0092B-C50C-407E-A947-70E740481C1C}">
                <a14:useLocalDpi xmlns:a14="http://schemas.microsoft.com/office/drawing/2010/main" val="0"/>
              </a:ext>
            </a:extLst>
          </a:blip>
          <a:srcRect l="4470" t="5065" r="6149" b="7298"/>
          <a:stretch/>
        </p:blipFill>
        <p:spPr bwMode="auto">
          <a:xfrm flipH="1">
            <a:off x="1267968" y="3404991"/>
            <a:ext cx="4693920" cy="3053866"/>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32367589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2" y="181548"/>
            <a:ext cx="10279500" cy="943245"/>
          </a:xfrm>
        </p:spPr>
        <p:txBody>
          <a:bodyPr>
            <a:noAutofit/>
          </a:bodyPr>
          <a:lstStyle/>
          <a:p>
            <a:r>
              <a:rPr lang="en-US" i="1" dirty="0" smtClean="0"/>
              <a:t>Physical Computing &amp; Robotics Volume 1</a:t>
            </a:r>
            <a:endParaRPr lang="en-US" i="1" dirty="0"/>
          </a:p>
        </p:txBody>
      </p:sp>
      <p:sp>
        <p:nvSpPr>
          <p:cNvPr id="4" name="Slide Number Placeholder 3"/>
          <p:cNvSpPr>
            <a:spLocks noGrp="1"/>
          </p:cNvSpPr>
          <p:nvPr>
            <p:ph type="sldNum" sz="quarter" idx="12"/>
          </p:nvPr>
        </p:nvSpPr>
        <p:spPr>
          <a:xfrm>
            <a:off x="11420911" y="6077483"/>
            <a:ext cx="771089" cy="365125"/>
          </a:xfrm>
        </p:spPr>
        <p:txBody>
          <a:bodyPr/>
          <a:lstStyle/>
          <a:p>
            <a:fld id="{B9698738-B369-4EC2-B00C-B62D0CC57A96}" type="slidenum">
              <a:rPr lang="en-US" smtClean="0"/>
              <a:t>51</a:t>
            </a:fld>
            <a:endParaRPr lang="en-US"/>
          </a:p>
        </p:txBody>
      </p:sp>
      <p:sp>
        <p:nvSpPr>
          <p:cNvPr id="6" name="Content Placeholder 2"/>
          <p:cNvSpPr txBox="1">
            <a:spLocks/>
          </p:cNvSpPr>
          <p:nvPr/>
        </p:nvSpPr>
        <p:spPr>
          <a:xfrm>
            <a:off x="931155" y="1124793"/>
            <a:ext cx="8450588" cy="5522895"/>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347663" lvl="1" indent="-347663"/>
            <a:r>
              <a:rPr lang="en-US" sz="3000" dirty="0" smtClean="0"/>
              <a:t>While the Internet is full of information for </a:t>
            </a:r>
            <a:r>
              <a:rPr lang="en-US" sz="3000" dirty="0"/>
              <a:t>specific </a:t>
            </a:r>
            <a:r>
              <a:rPr lang="en-US" sz="3000" dirty="0" smtClean="0"/>
              <a:t>help with coding, electronics, and robotics, it </a:t>
            </a:r>
            <a:r>
              <a:rPr lang="en-US" sz="3000" dirty="0"/>
              <a:t>is </a:t>
            </a:r>
            <a:r>
              <a:rPr lang="en-US" sz="3000" dirty="0" smtClean="0"/>
              <a:t>rare </a:t>
            </a:r>
            <a:r>
              <a:rPr lang="en-US" sz="3000" dirty="0"/>
              <a:t>for </a:t>
            </a:r>
            <a:r>
              <a:rPr lang="en-US" sz="3000" dirty="0" smtClean="0"/>
              <a:t>those sources </a:t>
            </a:r>
            <a:r>
              <a:rPr lang="en-US" sz="3000" dirty="0"/>
              <a:t>to start at the beginning, and there's usually no coherent sequencing of topics. </a:t>
            </a:r>
            <a:endParaRPr lang="en-US" sz="3000" dirty="0" smtClean="0"/>
          </a:p>
          <a:p>
            <a:pPr marL="347663" lvl="1" indent="-347663"/>
            <a:r>
              <a:rPr lang="en-US" sz="3000" dirty="0" smtClean="0"/>
              <a:t>Therefore, another textbook: </a:t>
            </a:r>
            <a:r>
              <a:rPr lang="en-US" sz="3000" b="1" i="1" dirty="0" smtClean="0"/>
              <a:t>Physical Computing &amp; Robotics Volume 1</a:t>
            </a:r>
            <a:r>
              <a:rPr lang="en-US" sz="3000" dirty="0" smtClean="0"/>
              <a:t>.  </a:t>
            </a:r>
          </a:p>
          <a:p>
            <a:pPr marL="347663" lvl="1" indent="-347663"/>
            <a:r>
              <a:rPr lang="en-US" sz="3000" i="1" dirty="0" smtClean="0"/>
              <a:t>PC&amp;R Vol 1 </a:t>
            </a:r>
            <a:r>
              <a:rPr lang="en-US" sz="3000" dirty="0" smtClean="0"/>
              <a:t>teaches </a:t>
            </a:r>
            <a:r>
              <a:rPr lang="en-US" sz="3000" dirty="0" smtClean="0"/>
              <a:t>active learners how </a:t>
            </a:r>
            <a:r>
              <a:rPr lang="en-US" sz="3000" dirty="0" smtClean="0"/>
              <a:t>to write code for the Teensy 3.2 and Arduino Due embedded controllers.  Essentially, it is a C-language programming </a:t>
            </a:r>
            <a:r>
              <a:rPr lang="en-US" sz="3000" dirty="0" smtClean="0"/>
              <a:t>text for </a:t>
            </a:r>
            <a:r>
              <a:rPr lang="en-US" sz="3000" smtClean="0"/>
              <a:t>self-regulated learners.</a:t>
            </a:r>
            <a:endParaRPr lang="en-US" sz="3000" dirty="0" smtClean="0"/>
          </a:p>
          <a:p>
            <a:pPr marL="347663" lvl="1" indent="-347663"/>
            <a:r>
              <a:rPr lang="en-US" sz="3000" dirty="0" smtClean="0"/>
              <a:t>370 pages, 100’s of easy-to-follow code examples, 400+ images, 500+ Challenge Problems</a:t>
            </a:r>
          </a:p>
          <a:p>
            <a:pPr marL="347663" lvl="1" indent="-347663"/>
            <a:endParaRPr lang="en-US" sz="3000" dirty="0" smtClean="0"/>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81743" y="1853964"/>
            <a:ext cx="2543694" cy="3291840"/>
          </a:xfrm>
          <a:prstGeom prst="rect">
            <a:avLst/>
          </a:prstGeom>
        </p:spPr>
      </p:pic>
    </p:spTree>
    <p:extLst>
      <p:ext uri="{BB962C8B-B14F-4D97-AF65-F5344CB8AC3E}">
        <p14:creationId xmlns:p14="http://schemas.microsoft.com/office/powerpoint/2010/main" val="318532535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2" y="181548"/>
            <a:ext cx="10279500" cy="943245"/>
          </a:xfrm>
        </p:spPr>
        <p:txBody>
          <a:bodyPr>
            <a:noAutofit/>
          </a:bodyPr>
          <a:lstStyle/>
          <a:p>
            <a:r>
              <a:rPr lang="en-US" i="1" dirty="0" smtClean="0"/>
              <a:t>Physical Computing &amp; Robotics Volume 2</a:t>
            </a:r>
            <a:endParaRPr lang="en-US" i="1" dirty="0"/>
          </a:p>
        </p:txBody>
      </p:sp>
      <p:sp>
        <p:nvSpPr>
          <p:cNvPr id="4" name="Slide Number Placeholder 3"/>
          <p:cNvSpPr>
            <a:spLocks noGrp="1"/>
          </p:cNvSpPr>
          <p:nvPr>
            <p:ph type="sldNum" sz="quarter" idx="12"/>
          </p:nvPr>
        </p:nvSpPr>
        <p:spPr>
          <a:xfrm>
            <a:off x="11420911" y="6077483"/>
            <a:ext cx="771089" cy="365125"/>
          </a:xfrm>
        </p:spPr>
        <p:txBody>
          <a:bodyPr/>
          <a:lstStyle/>
          <a:p>
            <a:fld id="{B9698738-B369-4EC2-B00C-B62D0CC57A96}" type="slidenum">
              <a:rPr lang="en-US" smtClean="0"/>
              <a:t>52</a:t>
            </a:fld>
            <a:endParaRPr lang="en-US"/>
          </a:p>
        </p:txBody>
      </p:sp>
      <p:sp>
        <p:nvSpPr>
          <p:cNvPr id="6" name="Content Placeholder 2"/>
          <p:cNvSpPr txBox="1">
            <a:spLocks/>
          </p:cNvSpPr>
          <p:nvPr/>
        </p:nvSpPr>
        <p:spPr>
          <a:xfrm>
            <a:off x="755868" y="1197621"/>
            <a:ext cx="8571011" cy="5404023"/>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347663" lvl="0" indent="-347663"/>
            <a:r>
              <a:rPr lang="en-US" sz="3000" i="1" dirty="0" smtClean="0"/>
              <a:t>PC&amp;R Vol 1</a:t>
            </a:r>
            <a:r>
              <a:rPr lang="en-US" sz="3000" dirty="0" smtClean="0"/>
              <a:t> teaches students </a:t>
            </a:r>
            <a:r>
              <a:rPr lang="en-US" sz="3000" dirty="0"/>
              <a:t>how to </a:t>
            </a:r>
            <a:r>
              <a:rPr lang="en-US" sz="3000" dirty="0" smtClean="0"/>
              <a:t>program through active learning, </a:t>
            </a:r>
            <a:r>
              <a:rPr lang="en-US" sz="3000" dirty="0"/>
              <a:t>and I would </a:t>
            </a:r>
            <a:r>
              <a:rPr lang="en-US" sz="3000" dirty="0" smtClean="0"/>
              <a:t>then teach </a:t>
            </a:r>
            <a:r>
              <a:rPr lang="en-US" sz="3000" dirty="0"/>
              <a:t>them about electronics and robotics through lecture.  </a:t>
            </a:r>
            <a:endParaRPr lang="en-US" sz="3000" dirty="0" smtClean="0"/>
          </a:p>
          <a:p>
            <a:pPr marL="347663" lvl="0" indent="-347663"/>
            <a:r>
              <a:rPr lang="en-US" sz="3000" dirty="0" smtClean="0"/>
              <a:t>Again, this was a disaster, so a </a:t>
            </a:r>
            <a:r>
              <a:rPr lang="en-US" sz="3000" dirty="0"/>
              <a:t>new book was a necessity.  </a:t>
            </a:r>
            <a:endParaRPr lang="en-US" sz="3000" dirty="0" smtClean="0"/>
          </a:p>
          <a:p>
            <a:pPr marL="347663" lvl="0" indent="-347663"/>
            <a:r>
              <a:rPr lang="en-US" sz="3000" dirty="0" smtClean="0"/>
              <a:t>I wrote </a:t>
            </a:r>
            <a:r>
              <a:rPr lang="en-US" sz="3000" b="1" i="1" dirty="0" smtClean="0"/>
              <a:t>Physical </a:t>
            </a:r>
            <a:r>
              <a:rPr lang="en-US" sz="3000" b="1" i="1" dirty="0"/>
              <a:t>Computing and Robotics, Volume </a:t>
            </a:r>
            <a:r>
              <a:rPr lang="en-US" sz="3000" b="1" i="1" dirty="0" smtClean="0"/>
              <a:t>2</a:t>
            </a:r>
            <a:r>
              <a:rPr lang="en-US" sz="3000" dirty="0" smtClean="0"/>
              <a:t>, which covers </a:t>
            </a:r>
            <a:r>
              <a:rPr lang="en-US" sz="3000" dirty="0"/>
              <a:t>the hands-on electronics, mechanics, and robotics aspects of the course</a:t>
            </a:r>
            <a:r>
              <a:rPr lang="en-US" sz="3000" dirty="0" smtClean="0"/>
              <a:t>.</a:t>
            </a:r>
          </a:p>
          <a:p>
            <a:pPr marL="347663" indent="-347663"/>
            <a:r>
              <a:rPr lang="en-US" sz="3000" dirty="0" smtClean="0"/>
              <a:t>560 pages, 100’s of easy-to-follow code examples, 750+ images, 450+ Challenge Problems</a:t>
            </a:r>
            <a:endParaRPr lang="en-US" sz="3000" dirty="0"/>
          </a:p>
          <a:p>
            <a:pPr marL="347663" lvl="0" indent="-347663"/>
            <a:endParaRPr lang="en-US" sz="3000" dirty="0" smtClean="0"/>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19871" y="1824268"/>
            <a:ext cx="2543693" cy="3291840"/>
          </a:xfrm>
          <a:prstGeom prst="rect">
            <a:avLst/>
          </a:prstGeom>
        </p:spPr>
      </p:pic>
    </p:spTree>
    <p:extLst>
      <p:ext uri="{BB962C8B-B14F-4D97-AF65-F5344CB8AC3E}">
        <p14:creationId xmlns:p14="http://schemas.microsoft.com/office/powerpoint/2010/main" val="357080588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2" y="181548"/>
            <a:ext cx="10279500" cy="943245"/>
          </a:xfrm>
        </p:spPr>
        <p:txBody>
          <a:bodyPr>
            <a:noAutofit/>
          </a:bodyPr>
          <a:lstStyle/>
          <a:p>
            <a:r>
              <a:rPr lang="en-US" dirty="0" smtClean="0"/>
              <a:t>Benefits of the Textbooks</a:t>
            </a:r>
            <a:endParaRPr lang="en-US" dirty="0"/>
          </a:p>
        </p:txBody>
      </p:sp>
      <p:sp>
        <p:nvSpPr>
          <p:cNvPr id="4" name="Slide Number Placeholder 3"/>
          <p:cNvSpPr>
            <a:spLocks noGrp="1"/>
          </p:cNvSpPr>
          <p:nvPr>
            <p:ph type="sldNum" sz="quarter" idx="12"/>
          </p:nvPr>
        </p:nvSpPr>
        <p:spPr>
          <a:xfrm>
            <a:off x="11420911" y="6077483"/>
            <a:ext cx="771089" cy="365125"/>
          </a:xfrm>
        </p:spPr>
        <p:txBody>
          <a:bodyPr/>
          <a:lstStyle/>
          <a:p>
            <a:fld id="{B9698738-B369-4EC2-B00C-B62D0CC57A96}" type="slidenum">
              <a:rPr lang="en-US" smtClean="0"/>
              <a:t>53</a:t>
            </a:fld>
            <a:endParaRPr lang="en-US"/>
          </a:p>
        </p:txBody>
      </p:sp>
      <p:sp>
        <p:nvSpPr>
          <p:cNvPr id="6" name="Content Placeholder 2"/>
          <p:cNvSpPr txBox="1">
            <a:spLocks/>
          </p:cNvSpPr>
          <p:nvPr/>
        </p:nvSpPr>
        <p:spPr>
          <a:xfrm>
            <a:off x="630935" y="1124793"/>
            <a:ext cx="8791845" cy="5476851"/>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347663" indent="-347663"/>
            <a:r>
              <a:rPr lang="en-US" dirty="0" smtClean="0"/>
              <a:t>Almost no lecture.  Students read each book in a self-directed, self-paced manner – with minimum speed limits.  </a:t>
            </a:r>
          </a:p>
          <a:p>
            <a:pPr marL="347663" indent="-347663"/>
            <a:r>
              <a:rPr lang="en-US" dirty="0" smtClean="0"/>
              <a:t>Promotes </a:t>
            </a:r>
            <a:r>
              <a:rPr lang="en-US" b="1" dirty="0" smtClean="0"/>
              <a:t>active learning strategies</a:t>
            </a:r>
            <a:r>
              <a:rPr lang="en-US" dirty="0" smtClean="0"/>
              <a:t>. </a:t>
            </a:r>
            <a:r>
              <a:rPr lang="en-US" b="1" dirty="0" smtClean="0"/>
              <a:t> </a:t>
            </a:r>
            <a:r>
              <a:rPr lang="en-US" dirty="0" smtClean="0"/>
              <a:t>Students </a:t>
            </a:r>
            <a:r>
              <a:rPr lang="en-US" dirty="0" smtClean="0"/>
              <a:t>independently follow </a:t>
            </a:r>
            <a:r>
              <a:rPr lang="en-US" dirty="0"/>
              <a:t>the curriculum laid out </a:t>
            </a:r>
            <a:r>
              <a:rPr lang="en-US" dirty="0" smtClean="0"/>
              <a:t>on </a:t>
            </a:r>
            <a:r>
              <a:rPr lang="en-US" dirty="0"/>
              <a:t>our Canvas LMS.  </a:t>
            </a:r>
            <a:endParaRPr lang="en-US" dirty="0" smtClean="0"/>
          </a:p>
          <a:p>
            <a:pPr marL="347663" indent="-347663"/>
            <a:r>
              <a:rPr lang="en-US" dirty="0" smtClean="0"/>
              <a:t>Reading assignments, </a:t>
            </a:r>
            <a:r>
              <a:rPr lang="en-US" dirty="0"/>
              <a:t>worksheet, and Challenge Problems for each </a:t>
            </a:r>
            <a:r>
              <a:rPr lang="en-US" dirty="0" smtClean="0"/>
              <a:t>chapter are given for each chapter with suggested due dates.</a:t>
            </a:r>
          </a:p>
          <a:p>
            <a:pPr marL="347663" indent="-347663"/>
            <a:r>
              <a:rPr lang="en-US" dirty="0" smtClean="0"/>
              <a:t>We assume all the work will be accomplished in class.  Little homework.</a:t>
            </a:r>
          </a:p>
          <a:p>
            <a:pPr marL="347663" indent="-347663"/>
            <a:r>
              <a:rPr lang="en-US" dirty="0" smtClean="0"/>
              <a:t>If students fall behind, they must </a:t>
            </a:r>
            <a:r>
              <a:rPr lang="en-US" dirty="0" smtClean="0"/>
              <a:t>do </a:t>
            </a:r>
            <a:r>
              <a:rPr lang="en-US" dirty="0" smtClean="0"/>
              <a:t>homework or consult with instructors to stay with the group.  This is </a:t>
            </a:r>
            <a:r>
              <a:rPr lang="en-US" dirty="0" smtClean="0"/>
              <a:t>rare, but promotes </a:t>
            </a:r>
            <a:r>
              <a:rPr lang="en-US" b="1" dirty="0" smtClean="0"/>
              <a:t>self-regulated learning</a:t>
            </a:r>
            <a:r>
              <a:rPr lang="en-US" dirty="0" smtClean="0"/>
              <a:t>.</a:t>
            </a:r>
            <a:endParaRPr lang="en-US" dirty="0" smtClean="0"/>
          </a:p>
          <a:p>
            <a:pPr marL="347663" indent="-347663"/>
            <a:r>
              <a:rPr lang="en-US" dirty="0" smtClean="0"/>
              <a:t>Books (no-lecture) allow students with a variety of skill sets to be enrolled in the same class.</a:t>
            </a: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10344" y="3858444"/>
            <a:ext cx="2119745" cy="274320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10343" y="956208"/>
            <a:ext cx="2119746" cy="2743200"/>
          </a:xfrm>
          <a:prstGeom prst="rect">
            <a:avLst/>
          </a:prstGeom>
        </p:spPr>
      </p:pic>
    </p:spTree>
    <p:extLst>
      <p:ext uri="{BB962C8B-B14F-4D97-AF65-F5344CB8AC3E}">
        <p14:creationId xmlns:p14="http://schemas.microsoft.com/office/powerpoint/2010/main" val="407299117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4" y="0"/>
            <a:ext cx="9905998" cy="1031132"/>
          </a:xfrm>
        </p:spPr>
        <p:txBody>
          <a:bodyPr>
            <a:normAutofit/>
          </a:bodyPr>
          <a:lstStyle/>
          <a:p>
            <a:r>
              <a:rPr lang="en-US" dirty="0" smtClean="0"/>
              <a:t>GS Robotics Today</a:t>
            </a:r>
            <a:endParaRPr lang="en-US" dirty="0"/>
          </a:p>
        </p:txBody>
      </p:sp>
      <p:sp>
        <p:nvSpPr>
          <p:cNvPr id="3" name="Content Placeholder 2"/>
          <p:cNvSpPr>
            <a:spLocks noGrp="1"/>
          </p:cNvSpPr>
          <p:nvPr>
            <p:ph idx="1"/>
          </p:nvPr>
        </p:nvSpPr>
        <p:spPr>
          <a:xfrm>
            <a:off x="900780" y="1031132"/>
            <a:ext cx="10890167" cy="5465202"/>
          </a:xfrm>
        </p:spPr>
        <p:txBody>
          <a:bodyPr>
            <a:normAutofit fontScale="92500" lnSpcReduction="10000"/>
          </a:bodyPr>
          <a:lstStyle/>
          <a:p>
            <a:r>
              <a:rPr lang="en-US" sz="3000" dirty="0"/>
              <a:t>Year-long course</a:t>
            </a:r>
            <a:r>
              <a:rPr lang="en-US" sz="3000" dirty="0" smtClean="0"/>
              <a:t>.  Three sections.</a:t>
            </a:r>
            <a:endParaRPr lang="en-US" sz="3000" dirty="0"/>
          </a:p>
          <a:p>
            <a:r>
              <a:rPr lang="en-US" sz="3000" dirty="0" smtClean="0"/>
              <a:t>Each student has their own OneBot and toolbox.</a:t>
            </a:r>
          </a:p>
          <a:p>
            <a:r>
              <a:rPr lang="en-US" sz="3000" dirty="0" smtClean="0"/>
              <a:t>Lab skills: </a:t>
            </a:r>
          </a:p>
          <a:p>
            <a:pPr lvl="1"/>
            <a:r>
              <a:rPr lang="en-US" sz="2600" dirty="0" smtClean="0"/>
              <a:t>Soldering – practice boards, small circuits, PRT3 Motherboard</a:t>
            </a:r>
          </a:p>
          <a:p>
            <a:pPr lvl="1"/>
            <a:r>
              <a:rPr lang="en-US" sz="2600" dirty="0" smtClean="0"/>
              <a:t>CAD, 3D Printing, and Laser Cutting</a:t>
            </a:r>
          </a:p>
          <a:p>
            <a:pPr lvl="1"/>
            <a:r>
              <a:rPr lang="en-US" sz="2600" dirty="0" smtClean="0"/>
              <a:t>Machine tools</a:t>
            </a:r>
          </a:p>
          <a:p>
            <a:r>
              <a:rPr lang="en-US" sz="3000" dirty="0" smtClean="0"/>
              <a:t>Students </a:t>
            </a:r>
            <a:r>
              <a:rPr lang="en-US" sz="3000" dirty="0"/>
              <a:t>purchase their own Teensy, PRT3, and batteries.  For an additional $12 they can leave with a 3D-printed or laser-cut robot.</a:t>
            </a:r>
          </a:p>
          <a:p>
            <a:r>
              <a:rPr lang="en-US" sz="3000" dirty="0" smtClean="0"/>
              <a:t>Terms 1 &amp; 2 = Volumes 1 &amp; 2.  Term 3 = Independent Projects.</a:t>
            </a:r>
          </a:p>
          <a:p>
            <a:r>
              <a:rPr lang="en-US" sz="2800" dirty="0"/>
              <a:t>Competitions and an Open House</a:t>
            </a:r>
          </a:p>
          <a:p>
            <a:endParaRPr lang="en-US" sz="2800" dirty="0" smtClean="0"/>
          </a:p>
        </p:txBody>
      </p:sp>
      <p:sp>
        <p:nvSpPr>
          <p:cNvPr id="4" name="Slide Number Placeholder 3"/>
          <p:cNvSpPr>
            <a:spLocks noGrp="1"/>
          </p:cNvSpPr>
          <p:nvPr>
            <p:ph type="sldNum" sz="quarter" idx="12"/>
          </p:nvPr>
        </p:nvSpPr>
        <p:spPr>
          <a:xfrm>
            <a:off x="11292321" y="6131209"/>
            <a:ext cx="771089" cy="365125"/>
          </a:xfrm>
        </p:spPr>
        <p:txBody>
          <a:bodyPr/>
          <a:lstStyle/>
          <a:p>
            <a:fld id="{B9698738-B369-4EC2-B00C-B62D0CC57A96}" type="slidenum">
              <a:rPr lang="en-US" smtClean="0"/>
              <a:t>54</a:t>
            </a:fld>
            <a:endParaRPr lang="en-US" dirty="0"/>
          </a:p>
        </p:txBody>
      </p:sp>
    </p:spTree>
    <p:extLst>
      <p:ext uri="{BB962C8B-B14F-4D97-AF65-F5344CB8AC3E}">
        <p14:creationId xmlns:p14="http://schemas.microsoft.com/office/powerpoint/2010/main" val="242144392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2" y="181548"/>
            <a:ext cx="10279500" cy="943245"/>
          </a:xfrm>
        </p:spPr>
        <p:txBody>
          <a:bodyPr>
            <a:noAutofit/>
          </a:bodyPr>
          <a:lstStyle/>
          <a:p>
            <a:r>
              <a:rPr lang="en-US" dirty="0" smtClean="0"/>
              <a:t>Robotics budget</a:t>
            </a:r>
            <a:endParaRPr lang="en-US" dirty="0"/>
          </a:p>
        </p:txBody>
      </p:sp>
      <p:sp>
        <p:nvSpPr>
          <p:cNvPr id="4" name="Slide Number Placeholder 3"/>
          <p:cNvSpPr>
            <a:spLocks noGrp="1"/>
          </p:cNvSpPr>
          <p:nvPr>
            <p:ph type="sldNum" sz="quarter" idx="12"/>
          </p:nvPr>
        </p:nvSpPr>
        <p:spPr>
          <a:xfrm>
            <a:off x="11420911" y="6077483"/>
            <a:ext cx="771089" cy="365125"/>
          </a:xfrm>
        </p:spPr>
        <p:txBody>
          <a:bodyPr/>
          <a:lstStyle/>
          <a:p>
            <a:fld id="{B9698738-B369-4EC2-B00C-B62D0CC57A96}" type="slidenum">
              <a:rPr lang="en-US" smtClean="0"/>
              <a:t>55</a:t>
            </a:fld>
            <a:endParaRPr lang="en-US"/>
          </a:p>
        </p:txBody>
      </p:sp>
      <p:sp>
        <p:nvSpPr>
          <p:cNvPr id="6" name="Content Placeholder 2"/>
          <p:cNvSpPr txBox="1">
            <a:spLocks/>
          </p:cNvSpPr>
          <p:nvPr/>
        </p:nvSpPr>
        <p:spPr>
          <a:xfrm>
            <a:off x="630936" y="1197621"/>
            <a:ext cx="11274552" cy="5404023"/>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347663" indent="-347663"/>
            <a:r>
              <a:rPr lang="en-US" sz="3000" dirty="0" smtClean="0"/>
              <a:t>My budget is quite limited.  Practically the same as it was in 2002 when we taught four physics classes and one desktop programming course.  </a:t>
            </a:r>
          </a:p>
          <a:p>
            <a:pPr marL="347663" indent="-347663"/>
            <a:r>
              <a:rPr lang="en-US" sz="3000" dirty="0" smtClean="0"/>
              <a:t>With about the same budget, I now have to cover the expenses for 12 Physics classes, 3 Robotics classes, and Independent Study projects. </a:t>
            </a:r>
          </a:p>
          <a:p>
            <a:pPr marL="347663" indent="-347663"/>
            <a:r>
              <a:rPr lang="en-US" sz="3000" dirty="0" smtClean="0"/>
              <a:t>Again, I am patient (dribs and drabs), good with money, and buy quality stuff.</a:t>
            </a:r>
          </a:p>
          <a:p>
            <a:pPr marL="347663" indent="-347663"/>
            <a:r>
              <a:rPr lang="en-US" sz="3000" dirty="0" smtClean="0"/>
              <a:t>Robotics students purchase their own textbooks, motherboards (and solder them), Teensy 3.2 microcontrollers, and battery pack.  (Physics students are not charged a lab fee.)</a:t>
            </a:r>
          </a:p>
        </p:txBody>
      </p:sp>
    </p:spTree>
    <p:extLst>
      <p:ext uri="{BB962C8B-B14F-4D97-AF65-F5344CB8AC3E}">
        <p14:creationId xmlns:p14="http://schemas.microsoft.com/office/powerpoint/2010/main" val="388506368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2" y="181548"/>
            <a:ext cx="10279500" cy="943245"/>
          </a:xfrm>
        </p:spPr>
        <p:txBody>
          <a:bodyPr>
            <a:noAutofit/>
          </a:bodyPr>
          <a:lstStyle/>
          <a:p>
            <a:r>
              <a:rPr lang="en-US" dirty="0" smtClean="0"/>
              <a:t>Robotics Course Dynamics 1</a:t>
            </a:r>
            <a:endParaRPr lang="en-US" dirty="0"/>
          </a:p>
        </p:txBody>
      </p:sp>
      <p:sp>
        <p:nvSpPr>
          <p:cNvPr id="4" name="Slide Number Placeholder 3"/>
          <p:cNvSpPr>
            <a:spLocks noGrp="1"/>
          </p:cNvSpPr>
          <p:nvPr>
            <p:ph type="sldNum" sz="quarter" idx="12"/>
          </p:nvPr>
        </p:nvSpPr>
        <p:spPr>
          <a:xfrm>
            <a:off x="11420911" y="6077483"/>
            <a:ext cx="771089" cy="365125"/>
          </a:xfrm>
        </p:spPr>
        <p:txBody>
          <a:bodyPr/>
          <a:lstStyle/>
          <a:p>
            <a:fld id="{B9698738-B369-4EC2-B00C-B62D0CC57A96}" type="slidenum">
              <a:rPr lang="en-US" smtClean="0"/>
              <a:t>56</a:t>
            </a:fld>
            <a:endParaRPr lang="en-US"/>
          </a:p>
        </p:txBody>
      </p:sp>
      <p:sp>
        <p:nvSpPr>
          <p:cNvPr id="6" name="Content Placeholder 2"/>
          <p:cNvSpPr txBox="1">
            <a:spLocks/>
          </p:cNvSpPr>
          <p:nvPr/>
        </p:nvSpPr>
        <p:spPr>
          <a:xfrm>
            <a:off x="630936" y="1124793"/>
            <a:ext cx="11027664" cy="5476851"/>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347663" indent="-347663"/>
            <a:r>
              <a:rPr lang="en-US" sz="3000" dirty="0" smtClean="0"/>
              <a:t>Students enroll at the Intermediate or Intensive level.  All in the same class, so changing levels is easy.</a:t>
            </a:r>
          </a:p>
          <a:p>
            <a:pPr marL="347663" indent="-347663"/>
            <a:r>
              <a:rPr lang="en-US" sz="3000" dirty="0" smtClean="0"/>
              <a:t>Intensive students have about 30% more Challenge Problems to solve, have a few more pages to read in the texts, and are not allowed to “borrow” code from the Internet or another student.</a:t>
            </a:r>
          </a:p>
          <a:p>
            <a:pPr marL="347663" indent="-347663"/>
            <a:r>
              <a:rPr lang="en-US" sz="3000" dirty="0" smtClean="0"/>
              <a:t>Students submit work three ways:</a:t>
            </a:r>
          </a:p>
          <a:p>
            <a:pPr marL="804863" lvl="1" indent="-347663"/>
            <a:r>
              <a:rPr lang="en-US" sz="2600" b="1" dirty="0" smtClean="0"/>
              <a:t>Worksheets</a:t>
            </a:r>
            <a:r>
              <a:rPr lang="en-US" sz="2600" dirty="0" smtClean="0"/>
              <a:t> (by hand or electronically via Canvas LMS)</a:t>
            </a:r>
          </a:p>
          <a:p>
            <a:pPr marL="804863" lvl="1" indent="-347663"/>
            <a:r>
              <a:rPr lang="en-US" sz="2600" b="1" dirty="0" smtClean="0"/>
              <a:t>Code and code output </a:t>
            </a:r>
            <a:r>
              <a:rPr lang="en-US" sz="2600" dirty="0" smtClean="0"/>
              <a:t>is saved as a </a:t>
            </a:r>
            <a:r>
              <a:rPr lang="en-US" sz="2600" b="1" dirty="0" smtClean="0"/>
              <a:t>Word document </a:t>
            </a:r>
            <a:r>
              <a:rPr lang="en-US" sz="2600" dirty="0" smtClean="0"/>
              <a:t>and submitted electr5onically via Canvas.  Can be graded by hand or with rubric.</a:t>
            </a:r>
          </a:p>
          <a:p>
            <a:pPr marL="804863" lvl="1" indent="-347663"/>
            <a:r>
              <a:rPr lang="en-US" sz="2600" b="1" dirty="0" smtClean="0"/>
              <a:t>Visually</a:t>
            </a:r>
            <a:r>
              <a:rPr lang="en-US" sz="2600" dirty="0" smtClean="0"/>
              <a:t> by instructors.  E.g., verify that robot follows a line or stays on a table.</a:t>
            </a:r>
            <a:endParaRPr lang="en-US" sz="3000" dirty="0"/>
          </a:p>
        </p:txBody>
      </p:sp>
    </p:spTree>
    <p:extLst>
      <p:ext uri="{BB962C8B-B14F-4D97-AF65-F5344CB8AC3E}">
        <p14:creationId xmlns:p14="http://schemas.microsoft.com/office/powerpoint/2010/main" val="190534238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2" y="181548"/>
            <a:ext cx="10279500" cy="943245"/>
          </a:xfrm>
        </p:spPr>
        <p:txBody>
          <a:bodyPr>
            <a:noAutofit/>
          </a:bodyPr>
          <a:lstStyle/>
          <a:p>
            <a:r>
              <a:rPr lang="en-US" dirty="0" smtClean="0"/>
              <a:t>Robotics Course Dynamics 2</a:t>
            </a:r>
            <a:endParaRPr lang="en-US" dirty="0"/>
          </a:p>
        </p:txBody>
      </p:sp>
      <p:sp>
        <p:nvSpPr>
          <p:cNvPr id="4" name="Slide Number Placeholder 3"/>
          <p:cNvSpPr>
            <a:spLocks noGrp="1"/>
          </p:cNvSpPr>
          <p:nvPr>
            <p:ph type="sldNum" sz="quarter" idx="12"/>
          </p:nvPr>
        </p:nvSpPr>
        <p:spPr>
          <a:xfrm>
            <a:off x="11420911" y="6077483"/>
            <a:ext cx="771089" cy="365125"/>
          </a:xfrm>
        </p:spPr>
        <p:txBody>
          <a:bodyPr/>
          <a:lstStyle/>
          <a:p>
            <a:fld id="{B9698738-B369-4EC2-B00C-B62D0CC57A96}" type="slidenum">
              <a:rPr lang="en-US" smtClean="0"/>
              <a:t>57</a:t>
            </a:fld>
            <a:endParaRPr lang="en-US"/>
          </a:p>
        </p:txBody>
      </p:sp>
      <p:sp>
        <p:nvSpPr>
          <p:cNvPr id="6" name="Content Placeholder 2"/>
          <p:cNvSpPr txBox="1">
            <a:spLocks/>
          </p:cNvSpPr>
          <p:nvPr/>
        </p:nvSpPr>
        <p:spPr>
          <a:xfrm>
            <a:off x="579863" y="1124793"/>
            <a:ext cx="11078737" cy="5476851"/>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347663" indent="-347663"/>
            <a:r>
              <a:rPr lang="en-US" sz="3000" dirty="0" smtClean="0"/>
              <a:t>As soon as work is submitted, students may proceed to the next chapter.</a:t>
            </a:r>
          </a:p>
          <a:p>
            <a:pPr marL="347663" indent="-347663"/>
            <a:r>
              <a:rPr lang="en-US" sz="3000" dirty="0" smtClean="0"/>
              <a:t>Grading </a:t>
            </a:r>
            <a:r>
              <a:rPr lang="en-US" sz="3000" dirty="0"/>
              <a:t>R</a:t>
            </a:r>
            <a:r>
              <a:rPr lang="en-US" sz="3000" dirty="0" smtClean="0"/>
              <a:t>obotics is still confusing to me. Easier early on: syntax issues, comments, bad variable names, submitted on time, etc.  But we allow students to keep working until it works.  They should check that the output is what is expected.  If it is, how to grade?  How to grade art?  Suggestions?</a:t>
            </a:r>
          </a:p>
          <a:p>
            <a:pPr marL="347663" indent="-347663"/>
            <a:r>
              <a:rPr lang="en-US" sz="3000" dirty="0" smtClean="0"/>
              <a:t>Most of our students do well with this independence.  Some with reading comprehension/speed issues might struggle a bit, but consultations help here.</a:t>
            </a:r>
          </a:p>
          <a:p>
            <a:pPr marL="347663" indent="-347663"/>
            <a:r>
              <a:rPr lang="en-US" sz="3000" dirty="0" smtClean="0"/>
              <a:t>Even students with severe learning differences can succeed if the scope of the course is further narrowed for them.</a:t>
            </a:r>
            <a:endParaRPr lang="en-US" sz="3000" dirty="0"/>
          </a:p>
        </p:txBody>
      </p:sp>
    </p:spTree>
    <p:extLst>
      <p:ext uri="{BB962C8B-B14F-4D97-AF65-F5344CB8AC3E}">
        <p14:creationId xmlns:p14="http://schemas.microsoft.com/office/powerpoint/2010/main" val="83433272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2" y="181548"/>
            <a:ext cx="10279500" cy="943245"/>
          </a:xfrm>
        </p:spPr>
        <p:txBody>
          <a:bodyPr>
            <a:noAutofit/>
          </a:bodyPr>
          <a:lstStyle/>
          <a:p>
            <a:r>
              <a:rPr lang="en-US" dirty="0" smtClean="0"/>
              <a:t>Lab Space</a:t>
            </a:r>
            <a:endParaRPr lang="en-US" dirty="0"/>
          </a:p>
        </p:txBody>
      </p:sp>
      <p:sp>
        <p:nvSpPr>
          <p:cNvPr id="4" name="Slide Number Placeholder 3"/>
          <p:cNvSpPr>
            <a:spLocks noGrp="1"/>
          </p:cNvSpPr>
          <p:nvPr>
            <p:ph type="sldNum" sz="quarter" idx="12"/>
          </p:nvPr>
        </p:nvSpPr>
        <p:spPr>
          <a:xfrm>
            <a:off x="11420911" y="6077483"/>
            <a:ext cx="771089" cy="365125"/>
          </a:xfrm>
        </p:spPr>
        <p:txBody>
          <a:bodyPr/>
          <a:lstStyle/>
          <a:p>
            <a:fld id="{B9698738-B369-4EC2-B00C-B62D0CC57A96}" type="slidenum">
              <a:rPr lang="en-US" smtClean="0"/>
              <a:t>58</a:t>
            </a:fld>
            <a:endParaRPr lang="en-US"/>
          </a:p>
        </p:txBody>
      </p:sp>
      <p:sp>
        <p:nvSpPr>
          <p:cNvPr id="6" name="Content Placeholder 2"/>
          <p:cNvSpPr txBox="1">
            <a:spLocks/>
          </p:cNvSpPr>
          <p:nvPr/>
        </p:nvSpPr>
        <p:spPr>
          <a:xfrm>
            <a:off x="630936" y="1124793"/>
            <a:ext cx="11027664" cy="5476851"/>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512763" indent="-457200"/>
            <a:r>
              <a:rPr lang="en-US" sz="3000" dirty="0" smtClean="0"/>
              <a:t>FISHBOWL Classroom</a:t>
            </a:r>
          </a:p>
          <a:p>
            <a:pPr marL="969963" lvl="1" indent="-457200"/>
            <a:r>
              <a:rPr lang="en-US" sz="2600" dirty="0" smtClean="0"/>
              <a:t>Programming desks</a:t>
            </a:r>
          </a:p>
          <a:p>
            <a:pPr marL="969963" lvl="1" indent="-457200"/>
            <a:r>
              <a:rPr lang="en-US" sz="2600" dirty="0" smtClean="0"/>
              <a:t>Toolboxes</a:t>
            </a:r>
          </a:p>
          <a:p>
            <a:pPr marL="969963" lvl="1" indent="-457200"/>
            <a:r>
              <a:rPr lang="en-US" sz="2600" dirty="0" smtClean="0"/>
              <a:t>Whiteboard and projector</a:t>
            </a:r>
          </a:p>
          <a:p>
            <a:pPr marL="512763" indent="-457200"/>
            <a:endParaRPr lang="en-US" sz="3000" b="1" dirty="0"/>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1276" y="3673385"/>
            <a:ext cx="4598507" cy="2586660"/>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44768" y="3673385"/>
            <a:ext cx="4598507" cy="2586660"/>
          </a:xfrm>
          <a:prstGeom prst="rect">
            <a:avLst/>
          </a:prstGeom>
        </p:spPr>
      </p:pic>
    </p:spTree>
    <p:extLst>
      <p:ext uri="{BB962C8B-B14F-4D97-AF65-F5344CB8AC3E}">
        <p14:creationId xmlns:p14="http://schemas.microsoft.com/office/powerpoint/2010/main" val="226569855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2" y="181548"/>
            <a:ext cx="10279500" cy="943245"/>
          </a:xfrm>
        </p:spPr>
        <p:txBody>
          <a:bodyPr>
            <a:noAutofit/>
          </a:bodyPr>
          <a:lstStyle/>
          <a:p>
            <a:r>
              <a:rPr lang="en-US" dirty="0" smtClean="0"/>
              <a:t>Lab Space</a:t>
            </a:r>
            <a:endParaRPr lang="en-US" dirty="0"/>
          </a:p>
        </p:txBody>
      </p:sp>
      <p:sp>
        <p:nvSpPr>
          <p:cNvPr id="4" name="Slide Number Placeholder 3"/>
          <p:cNvSpPr>
            <a:spLocks noGrp="1"/>
          </p:cNvSpPr>
          <p:nvPr>
            <p:ph type="sldNum" sz="quarter" idx="12"/>
          </p:nvPr>
        </p:nvSpPr>
        <p:spPr>
          <a:xfrm>
            <a:off x="11420911" y="6077483"/>
            <a:ext cx="771089" cy="365125"/>
          </a:xfrm>
        </p:spPr>
        <p:txBody>
          <a:bodyPr/>
          <a:lstStyle/>
          <a:p>
            <a:fld id="{B9698738-B369-4EC2-B00C-B62D0CC57A96}" type="slidenum">
              <a:rPr lang="en-US" smtClean="0"/>
              <a:t>59</a:t>
            </a:fld>
            <a:endParaRPr lang="en-US"/>
          </a:p>
        </p:txBody>
      </p:sp>
      <p:sp>
        <p:nvSpPr>
          <p:cNvPr id="6" name="Content Placeholder 2"/>
          <p:cNvSpPr txBox="1">
            <a:spLocks/>
          </p:cNvSpPr>
          <p:nvPr/>
        </p:nvSpPr>
        <p:spPr>
          <a:xfrm>
            <a:off x="630936" y="1124794"/>
            <a:ext cx="5245757" cy="5454426"/>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512763" indent="-457200"/>
            <a:r>
              <a:rPr lang="en-US" sz="3000" dirty="0" smtClean="0"/>
              <a:t>FISHBOWL Lab</a:t>
            </a:r>
          </a:p>
          <a:p>
            <a:pPr marL="969963" lvl="1" indent="-457200"/>
            <a:r>
              <a:rPr lang="en-US" sz="2600" dirty="0" smtClean="0"/>
              <a:t>Soldering stations</a:t>
            </a:r>
          </a:p>
          <a:p>
            <a:pPr marL="969963" lvl="1" indent="-457200"/>
            <a:r>
              <a:rPr lang="en-US" sz="2600" dirty="0" smtClean="0"/>
              <a:t>3D Printer (from kits)</a:t>
            </a:r>
          </a:p>
          <a:p>
            <a:pPr marL="969963" lvl="1" indent="-457200"/>
            <a:r>
              <a:rPr lang="en-US" sz="2600" dirty="0" smtClean="0"/>
              <a:t>100-W Boss Laser Cutter</a:t>
            </a:r>
          </a:p>
          <a:p>
            <a:pPr marL="969963" lvl="1" indent="-457200"/>
            <a:r>
              <a:rPr lang="en-US" sz="2600" dirty="0" smtClean="0"/>
              <a:t>Drill press</a:t>
            </a:r>
          </a:p>
          <a:p>
            <a:pPr marL="969963" lvl="1" indent="-457200"/>
            <a:r>
              <a:rPr lang="en-US" sz="2600" dirty="0" smtClean="0"/>
              <a:t>Toolbox</a:t>
            </a:r>
          </a:p>
          <a:p>
            <a:pPr marL="969963" lvl="1" indent="-457200"/>
            <a:r>
              <a:rPr lang="en-US" sz="2600" dirty="0" smtClean="0"/>
              <a:t>Raw materials</a:t>
            </a:r>
          </a:p>
          <a:p>
            <a:pPr marL="512763" indent="-457200"/>
            <a:r>
              <a:rPr lang="en-US" sz="3000" dirty="0"/>
              <a:t>Advanced Science Lab and Robotic Arm </a:t>
            </a:r>
            <a:r>
              <a:rPr lang="en-US" sz="3000" dirty="0" smtClean="0"/>
              <a:t>Lab</a:t>
            </a:r>
          </a:p>
          <a:p>
            <a:pPr marL="969963" lvl="1" indent="-457200"/>
            <a:r>
              <a:rPr lang="en-US" sz="2600" dirty="0">
                <a:hlinkClick r:id="rId3"/>
              </a:rPr>
              <a:t>https://</a:t>
            </a:r>
            <a:r>
              <a:rPr lang="en-US" sz="2600" dirty="0" smtClean="0">
                <a:hlinkClick r:id="rId3"/>
              </a:rPr>
              <a:t>www.youtube.com/watch?v=1uZ1uDm9kYQ</a:t>
            </a:r>
            <a:r>
              <a:rPr lang="en-US" sz="2600" dirty="0" smtClean="0"/>
              <a:t> </a:t>
            </a:r>
            <a:endParaRPr lang="en-US" sz="2600" dirty="0"/>
          </a:p>
          <a:p>
            <a:pPr marL="512763" indent="-457200"/>
            <a:endParaRPr lang="en-US" sz="3000" b="1" dirty="0"/>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08629" y="3855949"/>
            <a:ext cx="4598504" cy="2586659"/>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08626" y="1124793"/>
            <a:ext cx="4598507" cy="2586660"/>
          </a:xfrm>
          <a:prstGeom prst="rect">
            <a:avLst/>
          </a:prstGeom>
        </p:spPr>
      </p:pic>
    </p:spTree>
    <p:extLst>
      <p:ext uri="{BB962C8B-B14F-4D97-AF65-F5344CB8AC3E}">
        <p14:creationId xmlns:p14="http://schemas.microsoft.com/office/powerpoint/2010/main" val="216994465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2" y="181548"/>
            <a:ext cx="9905998" cy="1121270"/>
          </a:xfrm>
        </p:spPr>
        <p:txBody>
          <a:bodyPr/>
          <a:lstStyle/>
          <a:p>
            <a:r>
              <a:rPr lang="en-US" dirty="0" smtClean="0"/>
              <a:t>How I Imagine </a:t>
            </a:r>
            <a:r>
              <a:rPr lang="en-US" b="1" u="sng" dirty="0" smtClean="0"/>
              <a:t>YOU</a:t>
            </a:r>
            <a:endParaRPr lang="en-US" b="1" u="sng" dirty="0"/>
          </a:p>
        </p:txBody>
      </p:sp>
      <p:sp>
        <p:nvSpPr>
          <p:cNvPr id="3" name="Content Placeholder 2"/>
          <p:cNvSpPr>
            <a:spLocks noGrp="1"/>
          </p:cNvSpPr>
          <p:nvPr>
            <p:ph idx="1"/>
          </p:nvPr>
        </p:nvSpPr>
        <p:spPr>
          <a:xfrm>
            <a:off x="1141412" y="1302818"/>
            <a:ext cx="9905999" cy="5316468"/>
          </a:xfrm>
        </p:spPr>
        <p:txBody>
          <a:bodyPr>
            <a:normAutofit fontScale="85000" lnSpcReduction="10000"/>
          </a:bodyPr>
          <a:lstStyle/>
          <a:p>
            <a:pPr marL="339725" indent="-339725"/>
            <a:r>
              <a:rPr lang="en-US" sz="3600" b="1" dirty="0" smtClean="0"/>
              <a:t>Expert</a:t>
            </a:r>
            <a:r>
              <a:rPr lang="en-US" sz="3600" dirty="0" smtClean="0"/>
              <a:t> </a:t>
            </a:r>
            <a:r>
              <a:rPr lang="en-US" sz="3600" dirty="0"/>
              <a:t>robotics teachers with a decade of experience looking to compare their methods and equipment with another’s.  </a:t>
            </a:r>
            <a:endParaRPr lang="en-US" sz="3600" dirty="0" smtClean="0"/>
          </a:p>
          <a:p>
            <a:pPr marL="339725" indent="-339725"/>
            <a:r>
              <a:rPr lang="en-US" sz="3600" dirty="0" smtClean="0"/>
              <a:t>Educators with </a:t>
            </a:r>
            <a:r>
              <a:rPr lang="en-US" sz="3600" b="1" dirty="0" smtClean="0"/>
              <a:t>some robotics experience </a:t>
            </a:r>
            <a:r>
              <a:rPr lang="en-US" sz="3600" dirty="0"/>
              <a:t>who are looking to see what’s new or to ascertain if their path is still valid.</a:t>
            </a:r>
            <a:endParaRPr lang="en-US" sz="4400" dirty="0"/>
          </a:p>
          <a:p>
            <a:pPr marL="339725" indent="-339725"/>
            <a:r>
              <a:rPr lang="en-US" sz="3600" dirty="0" smtClean="0"/>
              <a:t>Teachers with </a:t>
            </a:r>
            <a:r>
              <a:rPr lang="en-US" sz="3600" b="1" dirty="0"/>
              <a:t>little to no experience </a:t>
            </a:r>
            <a:r>
              <a:rPr lang="en-US" sz="3600" dirty="0"/>
              <a:t>and are exploring what it takes to get into embedded controller education</a:t>
            </a:r>
            <a:r>
              <a:rPr lang="en-US" sz="3600" dirty="0" smtClean="0"/>
              <a:t>.</a:t>
            </a:r>
          </a:p>
          <a:p>
            <a:pPr marL="339725" indent="-339725"/>
            <a:r>
              <a:rPr lang="en-US" sz="3600" dirty="0" smtClean="0"/>
              <a:t>Teachers with little to no experience who were </a:t>
            </a:r>
            <a:r>
              <a:rPr lang="en-US" sz="3600" b="1" dirty="0" smtClean="0"/>
              <a:t>forced to attend</a:t>
            </a:r>
            <a:r>
              <a:rPr lang="en-US" sz="3600" dirty="0" smtClean="0"/>
              <a:t> by your school.</a:t>
            </a:r>
            <a:endParaRPr lang="en-US" sz="4400" dirty="0"/>
          </a:p>
        </p:txBody>
      </p:sp>
      <p:sp>
        <p:nvSpPr>
          <p:cNvPr id="4" name="Slide Number Placeholder 3"/>
          <p:cNvSpPr>
            <a:spLocks noGrp="1"/>
          </p:cNvSpPr>
          <p:nvPr>
            <p:ph type="sldNum" sz="quarter" idx="12"/>
          </p:nvPr>
        </p:nvSpPr>
        <p:spPr>
          <a:xfrm>
            <a:off x="11420911" y="6077483"/>
            <a:ext cx="771089" cy="365125"/>
          </a:xfrm>
        </p:spPr>
        <p:txBody>
          <a:bodyPr/>
          <a:lstStyle/>
          <a:p>
            <a:fld id="{B9698738-B369-4EC2-B00C-B62D0CC57A96}" type="slidenum">
              <a:rPr lang="en-US" smtClean="0"/>
              <a:t>6</a:t>
            </a:fld>
            <a:endParaRPr lang="en-US"/>
          </a:p>
        </p:txBody>
      </p:sp>
    </p:spTree>
    <p:extLst>
      <p:ext uri="{BB962C8B-B14F-4D97-AF65-F5344CB8AC3E}">
        <p14:creationId xmlns:p14="http://schemas.microsoft.com/office/powerpoint/2010/main" val="75419713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2" y="181548"/>
            <a:ext cx="10279500" cy="943245"/>
          </a:xfrm>
        </p:spPr>
        <p:txBody>
          <a:bodyPr>
            <a:noAutofit/>
          </a:bodyPr>
          <a:lstStyle/>
          <a:p>
            <a:r>
              <a:rPr lang="en-US" dirty="0" smtClean="0"/>
              <a:t>Lab Space</a:t>
            </a:r>
            <a:endParaRPr lang="en-US" dirty="0"/>
          </a:p>
        </p:txBody>
      </p:sp>
      <p:sp>
        <p:nvSpPr>
          <p:cNvPr id="4" name="Slide Number Placeholder 3"/>
          <p:cNvSpPr>
            <a:spLocks noGrp="1"/>
          </p:cNvSpPr>
          <p:nvPr>
            <p:ph type="sldNum" sz="quarter" idx="12"/>
          </p:nvPr>
        </p:nvSpPr>
        <p:spPr>
          <a:xfrm>
            <a:off x="11420911" y="6077483"/>
            <a:ext cx="771089" cy="365125"/>
          </a:xfrm>
        </p:spPr>
        <p:txBody>
          <a:bodyPr/>
          <a:lstStyle/>
          <a:p>
            <a:fld id="{B9698738-B369-4EC2-B00C-B62D0CC57A96}" type="slidenum">
              <a:rPr lang="en-US" smtClean="0"/>
              <a:t>60</a:t>
            </a:fld>
            <a:endParaRPr lang="en-US"/>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81162" y="4006599"/>
            <a:ext cx="4598507" cy="2586660"/>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09765" y="1269288"/>
            <a:ext cx="4598507" cy="2586660"/>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81162" y="1269288"/>
            <a:ext cx="4598507" cy="2586660"/>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08840" y="4006339"/>
            <a:ext cx="4599432" cy="2587180"/>
          </a:xfrm>
          <a:prstGeom prst="rect">
            <a:avLst/>
          </a:prstGeom>
        </p:spPr>
      </p:pic>
    </p:spTree>
    <p:extLst>
      <p:ext uri="{BB962C8B-B14F-4D97-AF65-F5344CB8AC3E}">
        <p14:creationId xmlns:p14="http://schemas.microsoft.com/office/powerpoint/2010/main" val="1508437457"/>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2" y="181548"/>
            <a:ext cx="10279500" cy="943245"/>
          </a:xfrm>
        </p:spPr>
        <p:txBody>
          <a:bodyPr>
            <a:noAutofit/>
          </a:bodyPr>
          <a:lstStyle/>
          <a:p>
            <a:r>
              <a:rPr lang="en-US" dirty="0" smtClean="0"/>
              <a:t>Fabrications Lab Skills</a:t>
            </a:r>
            <a:endParaRPr lang="en-US" dirty="0"/>
          </a:p>
        </p:txBody>
      </p:sp>
      <p:sp>
        <p:nvSpPr>
          <p:cNvPr id="4" name="Slide Number Placeholder 3"/>
          <p:cNvSpPr>
            <a:spLocks noGrp="1"/>
          </p:cNvSpPr>
          <p:nvPr>
            <p:ph type="sldNum" sz="quarter" idx="12"/>
          </p:nvPr>
        </p:nvSpPr>
        <p:spPr>
          <a:xfrm>
            <a:off x="11420911" y="6077483"/>
            <a:ext cx="771089" cy="365125"/>
          </a:xfrm>
        </p:spPr>
        <p:txBody>
          <a:bodyPr/>
          <a:lstStyle/>
          <a:p>
            <a:fld id="{B9698738-B369-4EC2-B00C-B62D0CC57A96}" type="slidenum">
              <a:rPr lang="en-US" smtClean="0"/>
              <a:t>61</a:t>
            </a:fld>
            <a:endParaRPr lang="en-US"/>
          </a:p>
        </p:txBody>
      </p:sp>
      <p:sp>
        <p:nvSpPr>
          <p:cNvPr id="6" name="Content Placeholder 2"/>
          <p:cNvSpPr txBox="1">
            <a:spLocks/>
          </p:cNvSpPr>
          <p:nvPr/>
        </p:nvSpPr>
        <p:spPr>
          <a:xfrm>
            <a:off x="1225296" y="1124793"/>
            <a:ext cx="10625328" cy="5476851"/>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lvl="0"/>
            <a:r>
              <a:rPr lang="en-US" sz="3000" dirty="0" smtClean="0"/>
              <a:t>CAD Tutorials</a:t>
            </a:r>
            <a:endParaRPr lang="en-US" sz="3000" dirty="0"/>
          </a:p>
          <a:p>
            <a:pPr marL="914400" lvl="1"/>
            <a:r>
              <a:rPr lang="en-US" sz="2600" dirty="0" smtClean="0"/>
              <a:t>SketchUp</a:t>
            </a:r>
            <a:endParaRPr lang="en-US" sz="2600" dirty="0"/>
          </a:p>
          <a:p>
            <a:pPr marL="914400" lvl="1"/>
            <a:r>
              <a:rPr lang="en-US" sz="3000" dirty="0" err="1" smtClean="0"/>
              <a:t>eMachineShop</a:t>
            </a:r>
            <a:endParaRPr lang="en-US" sz="3000" dirty="0" smtClean="0"/>
          </a:p>
          <a:p>
            <a:pPr marL="914400" lvl="1"/>
            <a:r>
              <a:rPr lang="en-US" sz="3000" dirty="0" smtClean="0"/>
              <a:t>Repetier</a:t>
            </a:r>
          </a:p>
          <a:p>
            <a:pPr marL="914400" lvl="1"/>
            <a:r>
              <a:rPr lang="en-US" sz="3000" dirty="0" smtClean="0"/>
              <a:t>RDWorks (PC only)</a:t>
            </a:r>
          </a:p>
          <a:p>
            <a:pPr marL="512763" indent="-457200"/>
            <a:r>
              <a:rPr lang="en-US" sz="3000" dirty="0" smtClean="0"/>
              <a:t>Laser Cutter </a:t>
            </a:r>
            <a:r>
              <a:rPr lang="en-US" sz="3000" dirty="0"/>
              <a:t>intro: nameplates for toolbox shelves.</a:t>
            </a:r>
          </a:p>
          <a:p>
            <a:pPr marL="512763" indent="-457200"/>
            <a:r>
              <a:rPr lang="en-US" sz="3000" dirty="0"/>
              <a:t>3D Printer intro: decals for toolbox identification.</a:t>
            </a:r>
          </a:p>
          <a:p>
            <a:pPr lvl="0"/>
            <a:r>
              <a:rPr lang="en-US" sz="3000" dirty="0" smtClean="0"/>
              <a:t>Circuit </a:t>
            </a:r>
            <a:r>
              <a:rPr lang="en-US" sz="3000" dirty="0"/>
              <a:t>Board Design and </a:t>
            </a:r>
            <a:r>
              <a:rPr lang="en-US" sz="3000" dirty="0" smtClean="0"/>
              <a:t>Fabrication</a:t>
            </a:r>
          </a:p>
          <a:p>
            <a:pPr marL="914400" lvl="1"/>
            <a:r>
              <a:rPr lang="en-US" sz="2600" dirty="0" smtClean="0"/>
              <a:t>ExpressPCB </a:t>
            </a:r>
            <a:r>
              <a:rPr lang="en-US" sz="2600" dirty="0"/>
              <a:t>(PC only)</a:t>
            </a:r>
          </a:p>
        </p:txBody>
      </p:sp>
    </p:spTree>
    <p:extLst>
      <p:ext uri="{BB962C8B-B14F-4D97-AF65-F5344CB8AC3E}">
        <p14:creationId xmlns:p14="http://schemas.microsoft.com/office/powerpoint/2010/main" val="871914972"/>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2" y="181548"/>
            <a:ext cx="10279500" cy="943245"/>
          </a:xfrm>
        </p:spPr>
        <p:txBody>
          <a:bodyPr>
            <a:noAutofit/>
          </a:bodyPr>
          <a:lstStyle/>
          <a:p>
            <a:r>
              <a:rPr lang="en-US" dirty="0" smtClean="0"/>
              <a:t>Solder Lab Skills</a:t>
            </a:r>
            <a:endParaRPr lang="en-US" dirty="0"/>
          </a:p>
        </p:txBody>
      </p:sp>
      <p:sp>
        <p:nvSpPr>
          <p:cNvPr id="4" name="Slide Number Placeholder 3"/>
          <p:cNvSpPr>
            <a:spLocks noGrp="1"/>
          </p:cNvSpPr>
          <p:nvPr>
            <p:ph type="sldNum" sz="quarter" idx="12"/>
          </p:nvPr>
        </p:nvSpPr>
        <p:spPr>
          <a:xfrm>
            <a:off x="11420911" y="6077483"/>
            <a:ext cx="771089" cy="365125"/>
          </a:xfrm>
        </p:spPr>
        <p:txBody>
          <a:bodyPr/>
          <a:lstStyle/>
          <a:p>
            <a:fld id="{B9698738-B369-4EC2-B00C-B62D0CC57A96}" type="slidenum">
              <a:rPr lang="en-US" smtClean="0"/>
              <a:t>62</a:t>
            </a:fld>
            <a:endParaRPr lang="en-US"/>
          </a:p>
        </p:txBody>
      </p:sp>
      <p:sp>
        <p:nvSpPr>
          <p:cNvPr id="6" name="Content Placeholder 2"/>
          <p:cNvSpPr txBox="1">
            <a:spLocks/>
          </p:cNvSpPr>
          <p:nvPr/>
        </p:nvSpPr>
        <p:spPr>
          <a:xfrm>
            <a:off x="423654" y="1253290"/>
            <a:ext cx="11173968" cy="2048175"/>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lvl="1"/>
            <a:r>
              <a:rPr lang="en-US" sz="3000" dirty="0" smtClean="0"/>
              <a:t>Practice </a:t>
            </a:r>
            <a:r>
              <a:rPr lang="en-US" sz="3000" dirty="0"/>
              <a:t>on </a:t>
            </a:r>
            <a:r>
              <a:rPr lang="en-US" sz="3000" dirty="0" smtClean="0"/>
              <a:t>sacrificial PCBs</a:t>
            </a:r>
          </a:p>
          <a:p>
            <a:pPr lvl="1"/>
            <a:r>
              <a:rPr lang="en-US" sz="3000" dirty="0" smtClean="0"/>
              <a:t>Build two small </a:t>
            </a:r>
            <a:r>
              <a:rPr lang="en-US" sz="3000" dirty="0"/>
              <a:t>but useful circuit </a:t>
            </a:r>
            <a:r>
              <a:rPr lang="en-US" sz="3000" dirty="0" smtClean="0"/>
              <a:t>boards.  Patton </a:t>
            </a:r>
            <a:r>
              <a:rPr lang="en-US" sz="3000" dirty="0"/>
              <a:t>Robotics provides boards or we make our </a:t>
            </a:r>
            <a:r>
              <a:rPr lang="en-US" sz="3000" dirty="0" smtClean="0"/>
              <a:t>own with ExpressPCB.</a:t>
            </a:r>
            <a:endParaRPr lang="en-US" sz="3000" dirty="0"/>
          </a:p>
        </p:txBody>
      </p:sp>
      <p:sp>
        <p:nvSpPr>
          <p:cNvPr id="5" name="Content Placeholder 2"/>
          <p:cNvSpPr txBox="1">
            <a:spLocks/>
          </p:cNvSpPr>
          <p:nvPr/>
        </p:nvSpPr>
        <p:spPr>
          <a:xfrm>
            <a:off x="754390" y="3096919"/>
            <a:ext cx="11640312" cy="2252722"/>
          </a:xfrm>
          <a:prstGeom prst="rect">
            <a:avLst/>
          </a:prstGeom>
        </p:spPr>
        <p:txBody>
          <a:bodyPr vert="horz" lIns="91440" tIns="45720" rIns="91440" bIns="45720" numCol="3" rtlCol="0">
            <a:no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lvl="2"/>
            <a:r>
              <a:rPr lang="en-US" sz="2400" dirty="0" smtClean="0"/>
              <a:t>LEDs</a:t>
            </a:r>
            <a:endParaRPr lang="en-US" sz="2400" dirty="0"/>
          </a:p>
          <a:p>
            <a:pPr lvl="2"/>
            <a:r>
              <a:rPr lang="en-US" sz="2400" dirty="0"/>
              <a:t>RGB LEDs</a:t>
            </a:r>
          </a:p>
          <a:p>
            <a:pPr lvl="2"/>
            <a:r>
              <a:rPr lang="en-US" sz="2400" dirty="0"/>
              <a:t>Piezo</a:t>
            </a:r>
          </a:p>
          <a:p>
            <a:pPr lvl="2"/>
            <a:r>
              <a:rPr lang="en-US" sz="2400" dirty="0"/>
              <a:t>Pushbuttons and Switches</a:t>
            </a:r>
          </a:p>
          <a:p>
            <a:pPr lvl="2"/>
            <a:r>
              <a:rPr lang="en-US" sz="2400" dirty="0"/>
              <a:t>Line Followers</a:t>
            </a:r>
          </a:p>
          <a:p>
            <a:pPr lvl="2"/>
            <a:r>
              <a:rPr lang="en-US" sz="2400" dirty="0"/>
              <a:t>10 segment LEDs</a:t>
            </a:r>
          </a:p>
          <a:p>
            <a:pPr lvl="2"/>
            <a:r>
              <a:rPr lang="en-US" sz="2400" dirty="0"/>
              <a:t>Potentiometer boards</a:t>
            </a:r>
          </a:p>
          <a:p>
            <a:pPr lvl="2"/>
            <a:r>
              <a:rPr lang="en-US" sz="2400" dirty="0"/>
              <a:t>VDBs</a:t>
            </a:r>
          </a:p>
          <a:p>
            <a:pPr lvl="2"/>
            <a:r>
              <a:rPr lang="en-US" sz="2400" dirty="0"/>
              <a:t>Voltage probes</a:t>
            </a:r>
          </a:p>
          <a:p>
            <a:pPr lvl="2"/>
            <a:r>
              <a:rPr lang="en-US" sz="2400" dirty="0"/>
              <a:t>Hall effect probes</a:t>
            </a:r>
          </a:p>
          <a:p>
            <a:pPr lvl="2"/>
            <a:r>
              <a:rPr lang="en-US" sz="2400" dirty="0"/>
              <a:t>Etc</a:t>
            </a:r>
            <a:r>
              <a:rPr lang="en-US" sz="2400" dirty="0" smtClean="0"/>
              <a:t>.</a:t>
            </a:r>
            <a:endParaRPr lang="en-US" sz="2400" dirty="0"/>
          </a:p>
        </p:txBody>
      </p:sp>
      <p:sp>
        <p:nvSpPr>
          <p:cNvPr id="7" name="Content Placeholder 2"/>
          <p:cNvSpPr txBox="1">
            <a:spLocks/>
          </p:cNvSpPr>
          <p:nvPr/>
        </p:nvSpPr>
        <p:spPr>
          <a:xfrm>
            <a:off x="653806" y="5349641"/>
            <a:ext cx="8971852" cy="1272108"/>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lvl="1"/>
            <a:r>
              <a:rPr lang="en-US" sz="3000" dirty="0" smtClean="0"/>
              <a:t>PRT3 Motherboard</a:t>
            </a:r>
            <a:endParaRPr lang="en-US" sz="3000" dirty="0"/>
          </a:p>
          <a:p>
            <a:pPr lvl="2"/>
            <a:r>
              <a:rPr lang="en-US" sz="2800" dirty="0" smtClean="0"/>
              <a:t>A </a:t>
            </a:r>
            <a:r>
              <a:rPr lang="en-US" sz="2800" dirty="0"/>
              <a:t>big </a:t>
            </a:r>
            <a:r>
              <a:rPr lang="en-US" sz="2800" dirty="0" smtClean="0"/>
              <a:t>build with a </a:t>
            </a:r>
            <a:r>
              <a:rPr lang="en-US" sz="2800" dirty="0"/>
              <a:t>few hundred solder </a:t>
            </a:r>
            <a:r>
              <a:rPr lang="en-US" sz="2800" dirty="0" smtClean="0"/>
              <a:t>joints</a:t>
            </a:r>
            <a:endParaRPr lang="en-US" sz="2800" dirty="0"/>
          </a:p>
        </p:txBody>
      </p:sp>
    </p:spTree>
    <p:extLst>
      <p:ext uri="{BB962C8B-B14F-4D97-AF65-F5344CB8AC3E}">
        <p14:creationId xmlns:p14="http://schemas.microsoft.com/office/powerpoint/2010/main" val="3454770714"/>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4" y="0"/>
            <a:ext cx="9905998" cy="1478570"/>
          </a:xfrm>
        </p:spPr>
        <p:txBody>
          <a:bodyPr/>
          <a:lstStyle/>
          <a:p>
            <a:r>
              <a:rPr lang="en-US" dirty="0" smtClean="0"/>
              <a:t>3D Printing</a:t>
            </a:r>
            <a:endParaRPr lang="en-US" dirty="0"/>
          </a:p>
        </p:txBody>
      </p:sp>
      <p:sp>
        <p:nvSpPr>
          <p:cNvPr id="3" name="Content Placeholder 2"/>
          <p:cNvSpPr>
            <a:spLocks noGrp="1"/>
          </p:cNvSpPr>
          <p:nvPr>
            <p:ph idx="1"/>
          </p:nvPr>
        </p:nvSpPr>
        <p:spPr>
          <a:xfrm>
            <a:off x="1141413" y="1186774"/>
            <a:ext cx="9905999" cy="5408579"/>
          </a:xfrm>
        </p:spPr>
        <p:txBody>
          <a:bodyPr>
            <a:normAutofit fontScale="92500" lnSpcReduction="10000"/>
          </a:bodyPr>
          <a:lstStyle/>
          <a:p>
            <a:r>
              <a:rPr lang="en-US" sz="3000" dirty="0" smtClean="0"/>
              <a:t>We prefer the DIY kits</a:t>
            </a:r>
          </a:p>
          <a:p>
            <a:pPr lvl="1"/>
            <a:r>
              <a:rPr lang="en-US" sz="2800" dirty="0" smtClean="0"/>
              <a:t>Great experience for students to assemble</a:t>
            </a:r>
          </a:p>
          <a:p>
            <a:pPr lvl="1"/>
            <a:r>
              <a:rPr lang="en-US" sz="2800" dirty="0" smtClean="0"/>
              <a:t>Easy to replace/repair</a:t>
            </a:r>
          </a:p>
          <a:p>
            <a:r>
              <a:rPr lang="en-US" sz="3000" dirty="0" smtClean="0"/>
              <a:t>Inexpensive (especially DIY kits)</a:t>
            </a:r>
          </a:p>
          <a:p>
            <a:r>
              <a:rPr lang="en-US" sz="3000" dirty="0" smtClean="0"/>
              <a:t>Requires careful attention and routine alignment</a:t>
            </a:r>
          </a:p>
          <a:p>
            <a:r>
              <a:rPr lang="en-US" sz="3000" dirty="0" smtClean="0"/>
              <a:t>Have spare parts on hand</a:t>
            </a:r>
          </a:p>
          <a:p>
            <a:r>
              <a:rPr lang="en-US" sz="3000" dirty="0" smtClean="0"/>
              <a:t>Limit filament colors</a:t>
            </a:r>
          </a:p>
          <a:p>
            <a:r>
              <a:rPr lang="en-US" sz="3000" dirty="0" smtClean="0"/>
              <a:t>Requires CAD (SketchUp, </a:t>
            </a:r>
            <a:r>
              <a:rPr lang="en-US" sz="3000" dirty="0" err="1" smtClean="0"/>
              <a:t>Tinkercad</a:t>
            </a:r>
            <a:r>
              <a:rPr lang="en-US" sz="3000" dirty="0" smtClean="0"/>
              <a:t>, </a:t>
            </a:r>
            <a:r>
              <a:rPr lang="en-US" sz="3000" dirty="0" err="1" smtClean="0"/>
              <a:t>Solidworks</a:t>
            </a:r>
            <a:r>
              <a:rPr lang="en-US" sz="3000" dirty="0" smtClean="0"/>
              <a:t>, AutoCAD, etc…)</a:t>
            </a:r>
          </a:p>
          <a:p>
            <a:r>
              <a:rPr lang="en-US" sz="3000" dirty="0" smtClean="0"/>
              <a:t>Requires 3D Printer Host Program (Repetier, MakerWare, etc…)</a:t>
            </a:r>
          </a:p>
          <a:p>
            <a:endParaRPr lang="en-US" sz="3000" dirty="0"/>
          </a:p>
        </p:txBody>
      </p:sp>
      <p:sp>
        <p:nvSpPr>
          <p:cNvPr id="4" name="Slide Number Placeholder 3"/>
          <p:cNvSpPr>
            <a:spLocks noGrp="1"/>
          </p:cNvSpPr>
          <p:nvPr>
            <p:ph type="sldNum" sz="quarter" idx="12"/>
          </p:nvPr>
        </p:nvSpPr>
        <p:spPr>
          <a:xfrm>
            <a:off x="11263292" y="6071960"/>
            <a:ext cx="771089" cy="365125"/>
          </a:xfrm>
        </p:spPr>
        <p:txBody>
          <a:bodyPr/>
          <a:lstStyle/>
          <a:p>
            <a:fld id="{B9698738-B369-4EC2-B00C-B62D0CC57A96}" type="slidenum">
              <a:rPr lang="en-US" smtClean="0"/>
              <a:t>63</a:t>
            </a:fld>
            <a:endParaRPr lang="en-US" dirty="0"/>
          </a:p>
        </p:txBody>
      </p:sp>
    </p:spTree>
    <p:extLst>
      <p:ext uri="{BB962C8B-B14F-4D97-AF65-F5344CB8AC3E}">
        <p14:creationId xmlns:p14="http://schemas.microsoft.com/office/powerpoint/2010/main" val="111822570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4" y="0"/>
            <a:ext cx="9905998" cy="1478570"/>
          </a:xfrm>
        </p:spPr>
        <p:txBody>
          <a:bodyPr/>
          <a:lstStyle/>
          <a:p>
            <a:r>
              <a:rPr lang="en-US" dirty="0" smtClean="0"/>
              <a:t>Laser Cutting</a:t>
            </a:r>
            <a:endParaRPr lang="en-US" dirty="0"/>
          </a:p>
        </p:txBody>
      </p:sp>
      <p:sp>
        <p:nvSpPr>
          <p:cNvPr id="3" name="Content Placeholder 2"/>
          <p:cNvSpPr>
            <a:spLocks noGrp="1"/>
          </p:cNvSpPr>
          <p:nvPr>
            <p:ph idx="1"/>
          </p:nvPr>
        </p:nvSpPr>
        <p:spPr>
          <a:xfrm>
            <a:off x="1141413" y="1147863"/>
            <a:ext cx="9905999" cy="5447489"/>
          </a:xfrm>
        </p:spPr>
        <p:txBody>
          <a:bodyPr>
            <a:normAutofit fontScale="92500" lnSpcReduction="10000"/>
          </a:bodyPr>
          <a:lstStyle/>
          <a:p>
            <a:r>
              <a:rPr lang="en-US" sz="3000" dirty="0" smtClean="0"/>
              <a:t>Very happy with our Boss LS-1630</a:t>
            </a:r>
          </a:p>
          <a:p>
            <a:pPr lvl="1"/>
            <a:r>
              <a:rPr lang="en-US" sz="2800" dirty="0" smtClean="0"/>
              <a:t>Can not cut metal.  (Our Arts department has the LS-2436, which does cut steel sheets.)</a:t>
            </a:r>
          </a:p>
          <a:p>
            <a:r>
              <a:rPr lang="en-US" sz="3000" dirty="0"/>
              <a:t>E</a:t>
            </a:r>
            <a:r>
              <a:rPr lang="en-US" sz="3000" dirty="0" smtClean="0"/>
              <a:t>xpensive (LS-1630: ~$10K.  HS-2436: ~$15K)</a:t>
            </a:r>
          </a:p>
          <a:p>
            <a:r>
              <a:rPr lang="en-US" sz="3000" dirty="0" smtClean="0"/>
              <a:t>Requires some routine maintenance</a:t>
            </a:r>
          </a:p>
          <a:p>
            <a:r>
              <a:rPr lang="en-US" sz="3000" dirty="0" smtClean="0"/>
              <a:t>Proper setup is critical – don’t go it alone</a:t>
            </a:r>
          </a:p>
          <a:p>
            <a:r>
              <a:rPr lang="en-US" sz="3000" dirty="0" smtClean="0"/>
              <a:t>Super easy to use; flawless; cutting edge technology (ha, ha)</a:t>
            </a:r>
          </a:p>
          <a:p>
            <a:r>
              <a:rPr lang="en-US" sz="3000" dirty="0" smtClean="0"/>
              <a:t>Suggest 2D drawing CAD (SketchUp, </a:t>
            </a:r>
            <a:r>
              <a:rPr lang="en-US" sz="3000" dirty="0" err="1" smtClean="0"/>
              <a:t>eMachineShop</a:t>
            </a:r>
            <a:r>
              <a:rPr lang="en-US" sz="3000" dirty="0" smtClean="0"/>
              <a:t>, e.g.)</a:t>
            </a:r>
          </a:p>
          <a:p>
            <a:r>
              <a:rPr lang="en-US" sz="3000" dirty="0" smtClean="0"/>
              <a:t>Requires Laser Host Program (RDWorks, e.g.) </a:t>
            </a:r>
          </a:p>
          <a:p>
            <a:endParaRPr lang="en-US" sz="3000" dirty="0"/>
          </a:p>
        </p:txBody>
      </p:sp>
      <p:sp>
        <p:nvSpPr>
          <p:cNvPr id="4" name="Slide Number Placeholder 3"/>
          <p:cNvSpPr>
            <a:spLocks noGrp="1"/>
          </p:cNvSpPr>
          <p:nvPr>
            <p:ph type="sldNum" sz="quarter" idx="12"/>
          </p:nvPr>
        </p:nvSpPr>
        <p:spPr>
          <a:xfrm>
            <a:off x="11292321" y="6042931"/>
            <a:ext cx="771089" cy="365125"/>
          </a:xfrm>
        </p:spPr>
        <p:txBody>
          <a:bodyPr/>
          <a:lstStyle/>
          <a:p>
            <a:fld id="{B9698738-B369-4EC2-B00C-B62D0CC57A96}" type="slidenum">
              <a:rPr lang="en-US" smtClean="0"/>
              <a:t>64</a:t>
            </a:fld>
            <a:endParaRPr lang="en-US" dirty="0"/>
          </a:p>
        </p:txBody>
      </p:sp>
    </p:spTree>
    <p:extLst>
      <p:ext uri="{BB962C8B-B14F-4D97-AF65-F5344CB8AC3E}">
        <p14:creationId xmlns:p14="http://schemas.microsoft.com/office/powerpoint/2010/main" val="387047686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2" y="181548"/>
            <a:ext cx="10279500" cy="943245"/>
          </a:xfrm>
        </p:spPr>
        <p:txBody>
          <a:bodyPr>
            <a:noAutofit/>
          </a:bodyPr>
          <a:lstStyle/>
          <a:p>
            <a:r>
              <a:rPr lang="en-US" dirty="0" smtClean="0"/>
              <a:t>Final Projects 1</a:t>
            </a:r>
            <a:endParaRPr lang="en-US" dirty="0"/>
          </a:p>
        </p:txBody>
      </p:sp>
      <p:sp>
        <p:nvSpPr>
          <p:cNvPr id="4" name="Slide Number Placeholder 3"/>
          <p:cNvSpPr>
            <a:spLocks noGrp="1"/>
          </p:cNvSpPr>
          <p:nvPr>
            <p:ph type="sldNum" sz="quarter" idx="12"/>
          </p:nvPr>
        </p:nvSpPr>
        <p:spPr>
          <a:xfrm>
            <a:off x="11420911" y="6077483"/>
            <a:ext cx="771089" cy="365125"/>
          </a:xfrm>
        </p:spPr>
        <p:txBody>
          <a:bodyPr/>
          <a:lstStyle/>
          <a:p>
            <a:fld id="{B9698738-B369-4EC2-B00C-B62D0CC57A96}" type="slidenum">
              <a:rPr lang="en-US" smtClean="0"/>
              <a:t>65</a:t>
            </a:fld>
            <a:endParaRPr lang="en-US"/>
          </a:p>
        </p:txBody>
      </p:sp>
      <p:sp>
        <p:nvSpPr>
          <p:cNvPr id="6" name="Content Placeholder 2"/>
          <p:cNvSpPr txBox="1">
            <a:spLocks/>
          </p:cNvSpPr>
          <p:nvPr/>
        </p:nvSpPr>
        <p:spPr>
          <a:xfrm>
            <a:off x="630936" y="1124793"/>
            <a:ext cx="11027664" cy="5476851"/>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347663" indent="-347663"/>
            <a:r>
              <a:rPr lang="en-US" sz="3000" dirty="0" smtClean="0"/>
              <a:t>With luck, students finish their course work (Volume 1 and 2 assignments) by March.</a:t>
            </a:r>
          </a:p>
          <a:p>
            <a:pPr marL="347663" indent="-347663"/>
            <a:r>
              <a:rPr lang="en-US" sz="3000" dirty="0" smtClean="0"/>
              <a:t>The final 10 weeks of the year is then reserved for students to work on their final projects.</a:t>
            </a:r>
          </a:p>
          <a:p>
            <a:pPr marL="347663" indent="-347663"/>
            <a:r>
              <a:rPr lang="en-US" sz="3000" dirty="0" smtClean="0"/>
              <a:t>These can be any robotics, coding, design/art project of their own choosing.  Projects must be approved.</a:t>
            </a:r>
          </a:p>
          <a:p>
            <a:pPr marL="347663" indent="-347663"/>
            <a:r>
              <a:rPr lang="en-US" sz="3000" dirty="0" smtClean="0"/>
              <a:t>Students may work in pairs, but they usually work alone.</a:t>
            </a:r>
          </a:p>
          <a:p>
            <a:pPr marL="347663" indent="-347663"/>
            <a:r>
              <a:rPr lang="en-US" sz="3000" dirty="0" smtClean="0"/>
              <a:t>The final project concludes each year with the </a:t>
            </a:r>
            <a:r>
              <a:rPr lang="en-US" sz="3000" b="1" dirty="0" smtClean="0"/>
              <a:t>Annual</a:t>
            </a:r>
            <a:r>
              <a:rPr lang="en-US" sz="3000" dirty="0" smtClean="0"/>
              <a:t> </a:t>
            </a:r>
            <a:r>
              <a:rPr lang="en-US" sz="3000" b="1" dirty="0" smtClean="0"/>
              <a:t>Robotics Open House</a:t>
            </a:r>
            <a:r>
              <a:rPr lang="en-US" sz="3000" dirty="0" smtClean="0"/>
              <a:t> the Monday before graduation.  This is open to the public and is well-attended.</a:t>
            </a:r>
          </a:p>
          <a:p>
            <a:pPr marL="347663" indent="-347663"/>
            <a:endParaRPr lang="en-US" sz="3000" dirty="0" smtClean="0"/>
          </a:p>
          <a:p>
            <a:pPr marL="347663" indent="-347663"/>
            <a:endParaRPr lang="en-US" sz="3000" dirty="0"/>
          </a:p>
        </p:txBody>
      </p:sp>
    </p:spTree>
    <p:extLst>
      <p:ext uri="{BB962C8B-B14F-4D97-AF65-F5344CB8AC3E}">
        <p14:creationId xmlns:p14="http://schemas.microsoft.com/office/powerpoint/2010/main" val="2856020816"/>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2" y="181548"/>
            <a:ext cx="10279500" cy="943245"/>
          </a:xfrm>
        </p:spPr>
        <p:txBody>
          <a:bodyPr>
            <a:noAutofit/>
          </a:bodyPr>
          <a:lstStyle/>
          <a:p>
            <a:r>
              <a:rPr lang="en-US" dirty="0" smtClean="0"/>
              <a:t>Final Projects 2</a:t>
            </a:r>
            <a:endParaRPr lang="en-US" dirty="0"/>
          </a:p>
        </p:txBody>
      </p:sp>
      <p:sp>
        <p:nvSpPr>
          <p:cNvPr id="4" name="Slide Number Placeholder 3"/>
          <p:cNvSpPr>
            <a:spLocks noGrp="1"/>
          </p:cNvSpPr>
          <p:nvPr>
            <p:ph type="sldNum" sz="quarter" idx="12"/>
          </p:nvPr>
        </p:nvSpPr>
        <p:spPr>
          <a:xfrm>
            <a:off x="11420911" y="6077483"/>
            <a:ext cx="771089" cy="365125"/>
          </a:xfrm>
        </p:spPr>
        <p:txBody>
          <a:bodyPr/>
          <a:lstStyle/>
          <a:p>
            <a:fld id="{B9698738-B369-4EC2-B00C-B62D0CC57A96}" type="slidenum">
              <a:rPr lang="en-US" smtClean="0"/>
              <a:t>66</a:t>
            </a:fld>
            <a:endParaRPr lang="en-US"/>
          </a:p>
        </p:txBody>
      </p:sp>
      <p:sp>
        <p:nvSpPr>
          <p:cNvPr id="6" name="Content Placeholder 2"/>
          <p:cNvSpPr txBox="1">
            <a:spLocks/>
          </p:cNvSpPr>
          <p:nvPr/>
        </p:nvSpPr>
        <p:spPr>
          <a:xfrm>
            <a:off x="630936" y="1124793"/>
            <a:ext cx="11027664" cy="5317815"/>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347663" indent="-347663"/>
            <a:r>
              <a:rPr lang="en-US" sz="3000" dirty="0" smtClean="0"/>
              <a:t>I am continually impressed with the quality of the work of these first year students.  Here are some last year:</a:t>
            </a:r>
          </a:p>
          <a:p>
            <a:pPr marL="347663" indent="-347663"/>
            <a:r>
              <a:rPr lang="en-US" sz="3000" dirty="0" err="1" smtClean="0"/>
              <a:t>Amerley’s</a:t>
            </a:r>
            <a:r>
              <a:rPr lang="en-US" sz="3000" dirty="0"/>
              <a:t> puppet: </a:t>
            </a:r>
            <a:r>
              <a:rPr lang="en-US" sz="3000" dirty="0">
                <a:hlinkClick r:id="rId3"/>
              </a:rPr>
              <a:t>https://</a:t>
            </a:r>
            <a:r>
              <a:rPr lang="en-US" sz="3000" dirty="0" smtClean="0">
                <a:hlinkClick r:id="rId3"/>
              </a:rPr>
              <a:t>youtu.be/8q33-5_dZc0?t=100</a:t>
            </a:r>
            <a:r>
              <a:rPr lang="en-US" sz="3000" dirty="0" smtClean="0"/>
              <a:t> </a:t>
            </a:r>
          </a:p>
          <a:p>
            <a:pPr marL="347663" indent="-347663"/>
            <a:r>
              <a:rPr lang="en-US" sz="3000" dirty="0" smtClean="0"/>
              <a:t>Josh’s </a:t>
            </a:r>
            <a:r>
              <a:rPr lang="en-US" sz="3000" dirty="0"/>
              <a:t>LED display: </a:t>
            </a:r>
            <a:r>
              <a:rPr lang="en-US" sz="3000" dirty="0">
                <a:hlinkClick r:id="rId4"/>
              </a:rPr>
              <a:t>https://</a:t>
            </a:r>
            <a:r>
              <a:rPr lang="en-US" sz="3000" dirty="0" smtClean="0">
                <a:hlinkClick r:id="rId4"/>
              </a:rPr>
              <a:t>youtu.be/6qklIV3SK_4</a:t>
            </a:r>
            <a:r>
              <a:rPr lang="en-US" sz="3000" dirty="0" smtClean="0"/>
              <a:t> </a:t>
            </a:r>
          </a:p>
          <a:p>
            <a:pPr marL="347663" indent="-347663"/>
            <a:r>
              <a:rPr lang="en-US" sz="3000" dirty="0" smtClean="0"/>
              <a:t>Logan </a:t>
            </a:r>
            <a:r>
              <a:rPr lang="en-US" sz="3000" dirty="0"/>
              <a:t>and David’s Hand-E: </a:t>
            </a:r>
            <a:r>
              <a:rPr lang="en-US" sz="3000" dirty="0">
                <a:hlinkClick r:id="rId5"/>
              </a:rPr>
              <a:t>https://</a:t>
            </a:r>
            <a:r>
              <a:rPr lang="en-US" sz="3000" dirty="0" smtClean="0">
                <a:hlinkClick r:id="rId5"/>
              </a:rPr>
              <a:t>youtu.be/ka_jA8xFW-s?t=6</a:t>
            </a:r>
            <a:r>
              <a:rPr lang="en-US" sz="3000" dirty="0" smtClean="0"/>
              <a:t> </a:t>
            </a:r>
          </a:p>
          <a:p>
            <a:pPr marL="347663" indent="-347663"/>
            <a:r>
              <a:rPr lang="en-US" sz="3000" dirty="0" smtClean="0"/>
              <a:t>Brandon’s </a:t>
            </a:r>
            <a:r>
              <a:rPr lang="en-US" sz="3000" dirty="0"/>
              <a:t>Line Recorder/Drawer: </a:t>
            </a:r>
            <a:r>
              <a:rPr lang="en-US" sz="3000" dirty="0">
                <a:hlinkClick r:id="rId6"/>
              </a:rPr>
              <a:t>https://</a:t>
            </a:r>
            <a:r>
              <a:rPr lang="en-US" sz="3000" dirty="0" smtClean="0">
                <a:hlinkClick r:id="rId6"/>
              </a:rPr>
              <a:t>youtu.be/Vf-b2mwbh-Y?t=51</a:t>
            </a:r>
            <a:endParaRPr lang="en-US" sz="3000" dirty="0" smtClean="0"/>
          </a:p>
          <a:p>
            <a:pPr marL="347663" indent="-347663"/>
            <a:r>
              <a:rPr lang="en-US" sz="3000" dirty="0" smtClean="0"/>
              <a:t>Josie’s </a:t>
            </a:r>
            <a:r>
              <a:rPr lang="en-US" sz="3000" dirty="0"/>
              <a:t>pet bunny: </a:t>
            </a:r>
            <a:r>
              <a:rPr lang="en-US" sz="3000" dirty="0">
                <a:hlinkClick r:id="rId7"/>
              </a:rPr>
              <a:t>https://youtu.be/-</a:t>
            </a:r>
            <a:r>
              <a:rPr lang="en-US" sz="3000" dirty="0" smtClean="0">
                <a:hlinkClick r:id="rId7"/>
              </a:rPr>
              <a:t>LBTJ4MI5DY</a:t>
            </a:r>
            <a:r>
              <a:rPr lang="en-US" sz="3000" dirty="0" smtClean="0"/>
              <a:t> </a:t>
            </a:r>
          </a:p>
          <a:p>
            <a:pPr marL="347663" indent="-347663"/>
            <a:r>
              <a:rPr lang="en-US" sz="3000" dirty="0" err="1" smtClean="0"/>
              <a:t>Megha’s</a:t>
            </a:r>
            <a:r>
              <a:rPr lang="en-US" sz="3000" dirty="0" smtClean="0"/>
              <a:t> </a:t>
            </a:r>
            <a:r>
              <a:rPr lang="en-US" sz="3000" dirty="0"/>
              <a:t>ASL Translator: </a:t>
            </a:r>
            <a:r>
              <a:rPr lang="en-US" sz="3000" dirty="0">
                <a:hlinkClick r:id="rId8"/>
              </a:rPr>
              <a:t>https://</a:t>
            </a:r>
            <a:r>
              <a:rPr lang="en-US" sz="3000" dirty="0" smtClean="0">
                <a:hlinkClick r:id="rId8"/>
              </a:rPr>
              <a:t>youtu.be/ztrL0UDUxrM</a:t>
            </a:r>
            <a:endParaRPr lang="en-US" sz="3000" dirty="0" smtClean="0"/>
          </a:p>
          <a:p>
            <a:pPr marL="347663" indent="-347663"/>
            <a:endParaRPr lang="en-US" sz="3000" dirty="0" smtClean="0"/>
          </a:p>
          <a:p>
            <a:pPr marL="347663" indent="-347663"/>
            <a:endParaRPr lang="en-US" sz="3000" dirty="0" smtClean="0"/>
          </a:p>
          <a:p>
            <a:pPr marL="347663" indent="-347663"/>
            <a:endParaRPr lang="en-US" sz="3000" dirty="0" smtClean="0"/>
          </a:p>
          <a:p>
            <a:pPr marL="347663" indent="-347663"/>
            <a:endParaRPr lang="en-US" sz="3000" dirty="0" smtClean="0"/>
          </a:p>
          <a:p>
            <a:pPr marL="347663" indent="-347663"/>
            <a:endParaRPr lang="en-US" sz="3000" dirty="0"/>
          </a:p>
        </p:txBody>
      </p:sp>
    </p:spTree>
    <p:extLst>
      <p:ext uri="{BB962C8B-B14F-4D97-AF65-F5344CB8AC3E}">
        <p14:creationId xmlns:p14="http://schemas.microsoft.com/office/powerpoint/2010/main" val="2604154199"/>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2" y="181548"/>
            <a:ext cx="10279500" cy="943245"/>
          </a:xfrm>
        </p:spPr>
        <p:txBody>
          <a:bodyPr>
            <a:noAutofit/>
          </a:bodyPr>
          <a:lstStyle/>
          <a:p>
            <a:r>
              <a:rPr lang="en-US" dirty="0" smtClean="0"/>
              <a:t>New Integrated Curriculum</a:t>
            </a:r>
            <a:endParaRPr lang="en-US" dirty="0"/>
          </a:p>
        </p:txBody>
      </p:sp>
      <p:sp>
        <p:nvSpPr>
          <p:cNvPr id="4" name="Slide Number Placeholder 3"/>
          <p:cNvSpPr>
            <a:spLocks noGrp="1"/>
          </p:cNvSpPr>
          <p:nvPr>
            <p:ph type="sldNum" sz="quarter" idx="12"/>
          </p:nvPr>
        </p:nvSpPr>
        <p:spPr>
          <a:xfrm>
            <a:off x="11420911" y="6077483"/>
            <a:ext cx="771089" cy="365125"/>
          </a:xfrm>
        </p:spPr>
        <p:txBody>
          <a:bodyPr/>
          <a:lstStyle/>
          <a:p>
            <a:fld id="{B9698738-B369-4EC2-B00C-B62D0CC57A96}" type="slidenum">
              <a:rPr lang="en-US" smtClean="0"/>
              <a:t>67</a:t>
            </a:fld>
            <a:endParaRPr lang="en-US"/>
          </a:p>
        </p:txBody>
      </p:sp>
      <p:sp>
        <p:nvSpPr>
          <p:cNvPr id="6" name="Content Placeholder 2"/>
          <p:cNvSpPr txBox="1">
            <a:spLocks/>
          </p:cNvSpPr>
          <p:nvPr/>
        </p:nvSpPr>
        <p:spPr>
          <a:xfrm>
            <a:off x="630936" y="1124793"/>
            <a:ext cx="11027664" cy="5476851"/>
          </a:xfrm>
          <a:prstGeom prst="rect">
            <a:avLst/>
          </a:prstGeom>
        </p:spPr>
        <p:txBody>
          <a:bodyPr vert="horz" lIns="91440" tIns="45720" rIns="91440" bIns="45720" rtlCol="0">
            <a:normAutofit fontScale="77500" lnSpcReduction="20000"/>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347663" indent="-292100"/>
            <a:r>
              <a:rPr lang="en-US" sz="3000" dirty="0" smtClean="0"/>
              <a:t>For </a:t>
            </a:r>
            <a:r>
              <a:rPr lang="en-US" sz="3000" dirty="0"/>
              <a:t>years, </a:t>
            </a:r>
            <a:r>
              <a:rPr lang="en-US" sz="3000" dirty="0" smtClean="0"/>
              <a:t>I was teaching </a:t>
            </a:r>
            <a:r>
              <a:rPr lang="en-US" sz="3000" dirty="0"/>
              <a:t>chronologically: Start with </a:t>
            </a:r>
            <a:r>
              <a:rPr lang="en-US" sz="3000" dirty="0" smtClean="0"/>
              <a:t>Ch.1 </a:t>
            </a:r>
            <a:r>
              <a:rPr lang="en-US" sz="3000" dirty="0"/>
              <a:t>and </a:t>
            </a:r>
            <a:r>
              <a:rPr lang="en-US" sz="3000" dirty="0" smtClean="0"/>
              <a:t>stop when </a:t>
            </a:r>
            <a:r>
              <a:rPr lang="en-US" sz="3000" dirty="0"/>
              <a:t>you get to </a:t>
            </a:r>
            <a:r>
              <a:rPr lang="en-US" sz="3000" dirty="0" smtClean="0"/>
              <a:t>Ch.22.  Students started </a:t>
            </a:r>
            <a:r>
              <a:rPr lang="en-US" sz="3000" dirty="0"/>
              <a:t>with the basics of coding, and once that was </a:t>
            </a:r>
            <a:r>
              <a:rPr lang="en-US" sz="3000" dirty="0" smtClean="0"/>
              <a:t>done proceeded </a:t>
            </a:r>
            <a:r>
              <a:rPr lang="en-US" sz="3000" dirty="0"/>
              <a:t>to “fun stuff” of electronics, robotics, and engineering. </a:t>
            </a:r>
            <a:endParaRPr lang="en-US" sz="3000" dirty="0" smtClean="0"/>
          </a:p>
          <a:p>
            <a:pPr marL="347663" indent="-292100"/>
            <a:r>
              <a:rPr lang="en-US" sz="3000" dirty="0" smtClean="0"/>
              <a:t>I’m </a:t>
            </a:r>
            <a:r>
              <a:rPr lang="en-US" sz="3000" dirty="0"/>
              <a:t>excited about </a:t>
            </a:r>
            <a:r>
              <a:rPr lang="en-US" sz="3000" dirty="0" smtClean="0"/>
              <a:t>this year’s new </a:t>
            </a:r>
            <a:r>
              <a:rPr lang="en-US" sz="3000" b="1" i="1" dirty="0" smtClean="0"/>
              <a:t>integrated </a:t>
            </a:r>
            <a:r>
              <a:rPr lang="en-US" sz="3000" b="1" i="1" dirty="0"/>
              <a:t>curriculum</a:t>
            </a:r>
            <a:r>
              <a:rPr lang="en-US" sz="3000" dirty="0"/>
              <a:t>. </a:t>
            </a:r>
            <a:r>
              <a:rPr lang="en-US" sz="3000" dirty="0" smtClean="0"/>
              <a:t> We now introduce </a:t>
            </a:r>
            <a:r>
              <a:rPr lang="en-US" sz="3000" dirty="0"/>
              <a:t>the “fun stuff” much earlier, and it has been great!  We still start with learning how to code, but we now introduce physical computing much earlier and integrate coding and hands-on robotics throughout the year.  </a:t>
            </a:r>
            <a:endParaRPr lang="en-US" sz="3000" dirty="0" smtClean="0"/>
          </a:p>
          <a:p>
            <a:pPr marL="347663" indent="-292100"/>
            <a:r>
              <a:rPr lang="en-US" sz="3000" dirty="0"/>
              <a:t>Programming concepts are reinforced as topics are re-covered throughout the year.</a:t>
            </a:r>
          </a:p>
          <a:p>
            <a:pPr marL="347663" indent="-292100"/>
            <a:r>
              <a:rPr lang="en-US" sz="3000" dirty="0" smtClean="0"/>
              <a:t>Students </a:t>
            </a:r>
            <a:r>
              <a:rPr lang="en-US" sz="3000" dirty="0"/>
              <a:t>like it much better – or at least this year’s students seem happier – and they are covering the material much faster.  Some students are already working on their final independent </a:t>
            </a:r>
            <a:r>
              <a:rPr lang="en-US" sz="3000" dirty="0" smtClean="0"/>
              <a:t>project</a:t>
            </a:r>
          </a:p>
          <a:p>
            <a:pPr marL="347663" indent="-292100"/>
            <a:r>
              <a:rPr lang="en-US" sz="3000" dirty="0" smtClean="0"/>
              <a:t>Download my integrated curriculum here: </a:t>
            </a:r>
            <a:r>
              <a:rPr lang="en-US" sz="3000" u="sng" dirty="0" smtClean="0">
                <a:hlinkClick r:id="rId3"/>
              </a:rPr>
              <a:t>www.pcrduino.com/resources/#curriculum</a:t>
            </a:r>
            <a:r>
              <a:rPr lang="en-US" sz="3000" dirty="0" smtClean="0"/>
              <a:t>.</a:t>
            </a:r>
            <a:endParaRPr lang="en-US" sz="3000" dirty="0"/>
          </a:p>
        </p:txBody>
      </p:sp>
    </p:spTree>
    <p:extLst>
      <p:ext uri="{BB962C8B-B14F-4D97-AF65-F5344CB8AC3E}">
        <p14:creationId xmlns:p14="http://schemas.microsoft.com/office/powerpoint/2010/main" val="4239525923"/>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2" y="181548"/>
            <a:ext cx="10279500" cy="943245"/>
          </a:xfrm>
        </p:spPr>
        <p:txBody>
          <a:bodyPr>
            <a:noAutofit/>
          </a:bodyPr>
          <a:lstStyle/>
          <a:p>
            <a:r>
              <a:rPr lang="en-US" dirty="0" smtClean="0"/>
              <a:t>New Integrated Curriculum Order</a:t>
            </a:r>
            <a:endParaRPr lang="en-US" dirty="0"/>
          </a:p>
        </p:txBody>
      </p:sp>
      <p:sp>
        <p:nvSpPr>
          <p:cNvPr id="4" name="Slide Number Placeholder 3"/>
          <p:cNvSpPr>
            <a:spLocks noGrp="1"/>
          </p:cNvSpPr>
          <p:nvPr>
            <p:ph type="sldNum" sz="quarter" idx="12"/>
          </p:nvPr>
        </p:nvSpPr>
        <p:spPr>
          <a:xfrm>
            <a:off x="11420911" y="6077483"/>
            <a:ext cx="771089" cy="365125"/>
          </a:xfrm>
        </p:spPr>
        <p:txBody>
          <a:bodyPr/>
          <a:lstStyle/>
          <a:p>
            <a:fld id="{B9698738-B369-4EC2-B00C-B62D0CC57A96}" type="slidenum">
              <a:rPr lang="en-US" smtClean="0"/>
              <a:t>68</a:t>
            </a:fld>
            <a:endParaRPr lang="en-US"/>
          </a:p>
        </p:txBody>
      </p:sp>
      <p:sp>
        <p:nvSpPr>
          <p:cNvPr id="6" name="Content Placeholder 2"/>
          <p:cNvSpPr txBox="1">
            <a:spLocks/>
          </p:cNvSpPr>
          <p:nvPr/>
        </p:nvSpPr>
        <p:spPr>
          <a:xfrm>
            <a:off x="832104" y="941833"/>
            <a:ext cx="11173968" cy="5715000"/>
          </a:xfrm>
          <a:prstGeom prst="rect">
            <a:avLst/>
          </a:prstGeom>
        </p:spPr>
        <p:txBody>
          <a:bodyPr vert="horz" lIns="91440" tIns="45720" rIns="91440" bIns="45720" numCol="3" rtlCol="0">
            <a:normAutofit fontScale="77500" lnSpcReduction="20000"/>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284163"/>
            <a:r>
              <a:rPr lang="en-US" sz="3000" dirty="0"/>
              <a:t>Software </a:t>
            </a:r>
            <a:r>
              <a:rPr lang="en-US" sz="3000" dirty="0" smtClean="0"/>
              <a:t>install</a:t>
            </a:r>
            <a:endParaRPr lang="en-US" sz="3000" dirty="0"/>
          </a:p>
          <a:p>
            <a:pPr marL="284163"/>
            <a:r>
              <a:rPr lang="en-US" sz="3000" smtClean="0"/>
              <a:t>CAD</a:t>
            </a:r>
            <a:r>
              <a:rPr lang="en-US" sz="3000" dirty="0"/>
              <a:t>, </a:t>
            </a:r>
            <a:r>
              <a:rPr lang="en-US" sz="3000" dirty="0" smtClean="0"/>
              <a:t>Laser cutter, </a:t>
            </a:r>
            <a:r>
              <a:rPr lang="en-US" sz="3000"/>
              <a:t>3D </a:t>
            </a:r>
            <a:r>
              <a:rPr lang="en-US" sz="3000" smtClean="0"/>
              <a:t>print</a:t>
            </a:r>
            <a:endParaRPr lang="en-US" sz="3000" dirty="0"/>
          </a:p>
          <a:p>
            <a:pPr marL="284163"/>
            <a:r>
              <a:rPr lang="en-US" sz="3000" dirty="0" err="1" smtClean="0"/>
              <a:t>Ch</a:t>
            </a:r>
            <a:r>
              <a:rPr lang="en-US" sz="3000" dirty="0" smtClean="0"/>
              <a:t> 1. (</a:t>
            </a:r>
            <a:r>
              <a:rPr lang="en-US" sz="3000" dirty="0"/>
              <a:t>h</a:t>
            </a:r>
            <a:r>
              <a:rPr lang="en-US" sz="3000" dirty="0" smtClean="0"/>
              <a:t>ardware setup) </a:t>
            </a:r>
          </a:p>
          <a:p>
            <a:pPr marL="284163"/>
            <a:r>
              <a:rPr lang="en-US" sz="3000" dirty="0" err="1" smtClean="0"/>
              <a:t>Ch</a:t>
            </a:r>
            <a:r>
              <a:rPr lang="en-US" sz="3000" dirty="0" smtClean="0"/>
              <a:t> 2. Serial Output</a:t>
            </a:r>
          </a:p>
          <a:p>
            <a:pPr marL="284163"/>
            <a:r>
              <a:rPr lang="en-US" sz="3000" dirty="0" err="1" smtClean="0"/>
              <a:t>Ch</a:t>
            </a:r>
            <a:r>
              <a:rPr lang="en-US" sz="3000" dirty="0" smtClean="0"/>
              <a:t> 3. Variables &amp; Data Types</a:t>
            </a:r>
          </a:p>
          <a:p>
            <a:pPr marL="284163"/>
            <a:r>
              <a:rPr lang="en-US" sz="3000" dirty="0" err="1" smtClean="0"/>
              <a:t>Ch</a:t>
            </a:r>
            <a:r>
              <a:rPr lang="en-US" sz="3000" dirty="0" smtClean="0"/>
              <a:t> 4. Arithmetic</a:t>
            </a:r>
          </a:p>
          <a:p>
            <a:pPr marL="284163"/>
            <a:r>
              <a:rPr lang="en-US" sz="3000" dirty="0" smtClean="0"/>
              <a:t>Soldering Intro</a:t>
            </a:r>
          </a:p>
          <a:p>
            <a:pPr marL="284163"/>
            <a:r>
              <a:rPr lang="en-US" sz="3000" dirty="0" err="1" smtClean="0"/>
              <a:t>Ch</a:t>
            </a:r>
            <a:r>
              <a:rPr lang="en-US" sz="3000" dirty="0" smtClean="0"/>
              <a:t> 5. Functions</a:t>
            </a:r>
          </a:p>
          <a:p>
            <a:pPr marL="284163"/>
            <a:r>
              <a:rPr lang="en-US" sz="3000" dirty="0" smtClean="0"/>
              <a:t>Solder PRT3 Motherboard</a:t>
            </a:r>
          </a:p>
          <a:p>
            <a:pPr marL="284163"/>
            <a:r>
              <a:rPr lang="en-US" sz="3000" dirty="0" err="1" smtClean="0"/>
              <a:t>Ch</a:t>
            </a:r>
            <a:r>
              <a:rPr lang="en-US" sz="3000" dirty="0" smtClean="0"/>
              <a:t> 13. Electronics Intro</a:t>
            </a:r>
          </a:p>
          <a:p>
            <a:pPr marL="284163"/>
            <a:r>
              <a:rPr lang="en-US" sz="3000" dirty="0" err="1" smtClean="0"/>
              <a:t>Ch</a:t>
            </a:r>
            <a:r>
              <a:rPr lang="en-US" sz="3000" dirty="0" smtClean="0"/>
              <a:t> 14. Circuits</a:t>
            </a:r>
          </a:p>
          <a:p>
            <a:pPr marL="284163"/>
            <a:r>
              <a:rPr lang="en-US" sz="3000" dirty="0" err="1" smtClean="0"/>
              <a:t>Ch</a:t>
            </a:r>
            <a:r>
              <a:rPr lang="en-US" sz="3000" dirty="0" smtClean="0"/>
              <a:t> 15. Sound &amp; Light with PRT3</a:t>
            </a:r>
          </a:p>
          <a:p>
            <a:pPr marL="284163"/>
            <a:r>
              <a:rPr lang="en-US" sz="3000" dirty="0" err="1" smtClean="0"/>
              <a:t>Ch</a:t>
            </a:r>
            <a:r>
              <a:rPr lang="en-US" sz="3000" dirty="0" smtClean="0"/>
              <a:t> 7 Advanced Math (Intensive)</a:t>
            </a:r>
          </a:p>
          <a:p>
            <a:pPr marL="284163"/>
            <a:r>
              <a:rPr lang="en-US" sz="3000" dirty="0" err="1" smtClean="0"/>
              <a:t>Ch</a:t>
            </a:r>
            <a:r>
              <a:rPr lang="en-US" sz="3000" dirty="0" smtClean="0"/>
              <a:t> 6. Serial Keyboard Input</a:t>
            </a:r>
          </a:p>
          <a:p>
            <a:pPr marL="284163"/>
            <a:r>
              <a:rPr lang="en-US" sz="3000" dirty="0" err="1" smtClean="0"/>
              <a:t>Ch</a:t>
            </a:r>
            <a:r>
              <a:rPr lang="en-US" sz="3000" dirty="0" smtClean="0"/>
              <a:t> 8. Random Numbers</a:t>
            </a:r>
          </a:p>
          <a:p>
            <a:pPr marL="284163"/>
            <a:r>
              <a:rPr lang="en-US" sz="3000" dirty="0" err="1" smtClean="0"/>
              <a:t>Ch</a:t>
            </a:r>
            <a:r>
              <a:rPr lang="en-US" sz="3000" dirty="0" smtClean="0"/>
              <a:t> 16. Sound &amp; Light with digitalWrite()</a:t>
            </a:r>
          </a:p>
          <a:p>
            <a:pPr marL="284163"/>
            <a:r>
              <a:rPr lang="en-US" sz="3000" dirty="0" err="1" smtClean="0"/>
              <a:t>Ch</a:t>
            </a:r>
            <a:r>
              <a:rPr lang="en-US" sz="3000" dirty="0" smtClean="0"/>
              <a:t> 10. Do Loops</a:t>
            </a:r>
          </a:p>
          <a:p>
            <a:pPr marL="284163"/>
            <a:r>
              <a:rPr lang="en-US" sz="3000" dirty="0" err="1" smtClean="0"/>
              <a:t>Ch</a:t>
            </a:r>
            <a:r>
              <a:rPr lang="en-US" sz="3000" dirty="0" smtClean="0"/>
              <a:t> 11. For Loops</a:t>
            </a:r>
          </a:p>
          <a:p>
            <a:pPr marL="284163"/>
            <a:r>
              <a:rPr lang="en-US" sz="3000" dirty="0" err="1"/>
              <a:t>Ch</a:t>
            </a:r>
            <a:r>
              <a:rPr lang="en-US" sz="3000" dirty="0"/>
              <a:t> </a:t>
            </a:r>
            <a:r>
              <a:rPr lang="en-US" sz="3000" dirty="0" smtClean="0"/>
              <a:t>17. </a:t>
            </a:r>
            <a:r>
              <a:rPr lang="en-US" sz="3000" dirty="0"/>
              <a:t>Sound &amp; Light with </a:t>
            </a:r>
            <a:r>
              <a:rPr lang="en-US" sz="3000" dirty="0" smtClean="0"/>
              <a:t>analogWrite()</a:t>
            </a:r>
          </a:p>
          <a:p>
            <a:pPr marL="284163"/>
            <a:r>
              <a:rPr lang="en-US" sz="3000" dirty="0" err="1" smtClean="0"/>
              <a:t>Ch</a:t>
            </a:r>
            <a:r>
              <a:rPr lang="en-US" sz="3000" dirty="0" smtClean="0"/>
              <a:t> 18. Servo Intro</a:t>
            </a:r>
          </a:p>
          <a:p>
            <a:pPr marL="284163"/>
            <a:r>
              <a:rPr lang="en-US" sz="3000" dirty="0" err="1" smtClean="0"/>
              <a:t>Ch</a:t>
            </a:r>
            <a:r>
              <a:rPr lang="en-US" sz="3000" dirty="0" smtClean="0"/>
              <a:t> 19. Robot Motion</a:t>
            </a:r>
          </a:p>
          <a:p>
            <a:pPr marL="284163"/>
            <a:r>
              <a:rPr lang="en-US" sz="3000" dirty="0" err="1" smtClean="0"/>
              <a:t>Ch</a:t>
            </a:r>
            <a:r>
              <a:rPr lang="en-US" sz="3000" dirty="0" smtClean="0"/>
              <a:t> 9. If-Then Logic</a:t>
            </a:r>
          </a:p>
          <a:p>
            <a:pPr marL="284163"/>
            <a:r>
              <a:rPr lang="en-US" sz="3000" dirty="0" err="1" smtClean="0"/>
              <a:t>Ch</a:t>
            </a:r>
            <a:r>
              <a:rPr lang="en-US" sz="3000" dirty="0" smtClean="0"/>
              <a:t> 10 &amp; 11 Re-do with Logic</a:t>
            </a:r>
          </a:p>
          <a:p>
            <a:pPr marL="284163"/>
            <a:r>
              <a:rPr lang="en-US" sz="3000" dirty="0" err="1" smtClean="0"/>
              <a:t>Ch</a:t>
            </a:r>
            <a:r>
              <a:rPr lang="en-US" sz="3000" dirty="0" smtClean="0"/>
              <a:t> 20. IR Range Sensors</a:t>
            </a:r>
          </a:p>
          <a:p>
            <a:pPr marL="284163"/>
            <a:r>
              <a:rPr lang="en-US" sz="3000" dirty="0" err="1" smtClean="0"/>
              <a:t>Ch</a:t>
            </a:r>
            <a:r>
              <a:rPr lang="en-US" sz="3000" dirty="0" smtClean="0"/>
              <a:t> 21. Environmental Sensing</a:t>
            </a:r>
          </a:p>
          <a:p>
            <a:pPr marL="284163"/>
            <a:r>
              <a:rPr lang="en-US" sz="3000" dirty="0" err="1" smtClean="0"/>
              <a:t>Ch</a:t>
            </a:r>
            <a:r>
              <a:rPr lang="en-US" sz="3000" dirty="0" smtClean="0"/>
              <a:t> 22. Ultrasonic Range Sensors</a:t>
            </a:r>
          </a:p>
          <a:p>
            <a:pPr marL="284163"/>
            <a:r>
              <a:rPr lang="en-US" sz="3000" dirty="0" smtClean="0"/>
              <a:t>Final Projects</a:t>
            </a:r>
            <a:endParaRPr lang="en-US" sz="3000" dirty="0"/>
          </a:p>
          <a:p>
            <a:pPr marL="284163"/>
            <a:endParaRPr lang="en-US" sz="3000" dirty="0"/>
          </a:p>
        </p:txBody>
      </p:sp>
    </p:spTree>
    <p:extLst>
      <p:ext uri="{BB962C8B-B14F-4D97-AF65-F5344CB8AC3E}">
        <p14:creationId xmlns:p14="http://schemas.microsoft.com/office/powerpoint/2010/main" val="3968705510"/>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2" y="181548"/>
            <a:ext cx="10279500" cy="943245"/>
          </a:xfrm>
        </p:spPr>
        <p:txBody>
          <a:bodyPr>
            <a:noAutofit/>
          </a:bodyPr>
          <a:lstStyle/>
          <a:p>
            <a:r>
              <a:rPr lang="en-US" dirty="0" smtClean="0"/>
              <a:t>Outside Events</a:t>
            </a:r>
            <a:endParaRPr lang="en-US" dirty="0"/>
          </a:p>
        </p:txBody>
      </p:sp>
      <p:sp>
        <p:nvSpPr>
          <p:cNvPr id="4" name="Slide Number Placeholder 3"/>
          <p:cNvSpPr>
            <a:spLocks noGrp="1"/>
          </p:cNvSpPr>
          <p:nvPr>
            <p:ph type="sldNum" sz="quarter" idx="12"/>
          </p:nvPr>
        </p:nvSpPr>
        <p:spPr>
          <a:xfrm>
            <a:off x="11420911" y="6077483"/>
            <a:ext cx="771089" cy="365125"/>
          </a:xfrm>
        </p:spPr>
        <p:txBody>
          <a:bodyPr/>
          <a:lstStyle/>
          <a:p>
            <a:fld id="{B9698738-B369-4EC2-B00C-B62D0CC57A96}" type="slidenum">
              <a:rPr lang="en-US" smtClean="0"/>
              <a:t>69</a:t>
            </a:fld>
            <a:endParaRPr lang="en-US"/>
          </a:p>
        </p:txBody>
      </p:sp>
      <p:sp>
        <p:nvSpPr>
          <p:cNvPr id="6" name="Content Placeholder 2"/>
          <p:cNvSpPr txBox="1">
            <a:spLocks/>
          </p:cNvSpPr>
          <p:nvPr/>
        </p:nvSpPr>
        <p:spPr>
          <a:xfrm>
            <a:off x="630936" y="1197621"/>
            <a:ext cx="11274552" cy="5404023"/>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347663" indent="-347663"/>
            <a:r>
              <a:rPr lang="en-US" sz="3600" dirty="0" smtClean="0"/>
              <a:t>Students are required to attend or compete in at least one </a:t>
            </a:r>
            <a:r>
              <a:rPr lang="en-US" sz="3600" b="1" dirty="0" smtClean="0"/>
              <a:t>Outside Event</a:t>
            </a:r>
            <a:r>
              <a:rPr lang="en-US" sz="3600" dirty="0" smtClean="0"/>
              <a:t>.  This may include:</a:t>
            </a:r>
          </a:p>
          <a:p>
            <a:pPr marL="804863" lvl="1" indent="-347663"/>
            <a:r>
              <a:rPr lang="en-US" sz="3200" dirty="0" smtClean="0"/>
              <a:t>Trinity College International Robot Firefighting Competition</a:t>
            </a:r>
          </a:p>
          <a:p>
            <a:pPr marL="804863" lvl="1" indent="-347663"/>
            <a:r>
              <a:rPr lang="en-US" sz="3200" dirty="0" smtClean="0"/>
              <a:t>George School Robotics Invitational Competition</a:t>
            </a:r>
          </a:p>
          <a:p>
            <a:pPr marL="804863" lvl="1" indent="-347663"/>
            <a:r>
              <a:rPr lang="en-US" sz="3200" dirty="0" smtClean="0"/>
              <a:t>Teacher Training Workshops at George School</a:t>
            </a:r>
          </a:p>
          <a:p>
            <a:pPr marL="804863" lvl="1" indent="-347663"/>
            <a:r>
              <a:rPr lang="en-US" sz="3200" dirty="0" smtClean="0"/>
              <a:t>Admissions Open House Events</a:t>
            </a:r>
          </a:p>
          <a:p>
            <a:pPr marL="804863" lvl="1" indent="-347663"/>
            <a:endParaRPr lang="en-US" sz="3200" dirty="0" smtClean="0"/>
          </a:p>
        </p:txBody>
      </p:sp>
    </p:spTree>
    <p:extLst>
      <p:ext uri="{BB962C8B-B14F-4D97-AF65-F5344CB8AC3E}">
        <p14:creationId xmlns:p14="http://schemas.microsoft.com/office/powerpoint/2010/main" val="116679831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0596" y="0"/>
            <a:ext cx="9905998" cy="1478570"/>
          </a:xfrm>
        </p:spPr>
        <p:txBody>
          <a:bodyPr/>
          <a:lstStyle/>
          <a:p>
            <a:r>
              <a:rPr lang="en-US" dirty="0" smtClean="0"/>
              <a:t>Keep this in mind…</a:t>
            </a:r>
            <a:endParaRPr lang="en-US" dirty="0"/>
          </a:p>
        </p:txBody>
      </p:sp>
      <p:sp>
        <p:nvSpPr>
          <p:cNvPr id="3" name="Content Placeholder 2"/>
          <p:cNvSpPr>
            <a:spLocks noGrp="1"/>
          </p:cNvSpPr>
          <p:nvPr>
            <p:ph idx="1"/>
          </p:nvPr>
        </p:nvSpPr>
        <p:spPr>
          <a:xfrm>
            <a:off x="1250596" y="1186774"/>
            <a:ext cx="10228042" cy="5470504"/>
          </a:xfrm>
        </p:spPr>
        <p:txBody>
          <a:bodyPr>
            <a:normAutofit lnSpcReduction="10000"/>
          </a:bodyPr>
          <a:lstStyle/>
          <a:p>
            <a:pPr marL="339725" indent="-339725"/>
            <a:r>
              <a:rPr lang="en-US" sz="3200" dirty="0" smtClean="0"/>
              <a:t>There is no way to cover everything (or hardly anything) today.</a:t>
            </a:r>
          </a:p>
          <a:p>
            <a:pPr marL="339725" indent="-339725"/>
            <a:r>
              <a:rPr lang="en-US" sz="3200" dirty="0" smtClean="0"/>
              <a:t>I hope to </a:t>
            </a:r>
            <a:r>
              <a:rPr lang="en-US" sz="3200" dirty="0"/>
              <a:t>start a dialog and meet like-minded </a:t>
            </a:r>
            <a:r>
              <a:rPr lang="en-US" sz="3200" dirty="0" smtClean="0"/>
              <a:t>people who share my excitement for STEAM education.</a:t>
            </a:r>
          </a:p>
          <a:p>
            <a:pPr marL="339725" indent="-339725"/>
            <a:r>
              <a:rPr lang="en-US" sz="3200" dirty="0"/>
              <a:t>I </a:t>
            </a:r>
            <a:r>
              <a:rPr lang="en-US" sz="3200" dirty="0" smtClean="0"/>
              <a:t>want </a:t>
            </a:r>
            <a:r>
              <a:rPr lang="en-US" sz="3200" dirty="0"/>
              <a:t>to share </a:t>
            </a:r>
            <a:r>
              <a:rPr lang="en-US" sz="3200" dirty="0" smtClean="0"/>
              <a:t>how I have used the </a:t>
            </a:r>
            <a:r>
              <a:rPr lang="en-US" sz="3200" dirty="0"/>
              <a:t>power and possibilities of physical computing and embedded controller </a:t>
            </a:r>
            <a:r>
              <a:rPr lang="en-US" sz="3200" dirty="0" smtClean="0"/>
              <a:t>systems at George School.</a:t>
            </a:r>
            <a:endParaRPr lang="en-US" sz="3200" dirty="0"/>
          </a:p>
          <a:p>
            <a:pPr marL="339725" indent="-339725"/>
            <a:r>
              <a:rPr lang="en-US" sz="3200" dirty="0" smtClean="0"/>
              <a:t>If I can be a resource, then great!</a:t>
            </a:r>
          </a:p>
          <a:p>
            <a:pPr marL="339725" indent="-339725"/>
            <a:r>
              <a:rPr lang="en-US" sz="3200" dirty="0" smtClean="0"/>
              <a:t>I hope you will be a resource for me!</a:t>
            </a:r>
            <a:endParaRPr lang="en-US" sz="3200" dirty="0"/>
          </a:p>
        </p:txBody>
      </p:sp>
      <p:sp>
        <p:nvSpPr>
          <p:cNvPr id="4" name="Slide Number Placeholder 3"/>
          <p:cNvSpPr>
            <a:spLocks noGrp="1"/>
          </p:cNvSpPr>
          <p:nvPr>
            <p:ph type="sldNum" sz="quarter" idx="12"/>
          </p:nvPr>
        </p:nvSpPr>
        <p:spPr/>
        <p:txBody>
          <a:bodyPr/>
          <a:lstStyle/>
          <a:p>
            <a:fld id="{B9698738-B369-4EC2-B00C-B62D0CC57A96}" type="slidenum">
              <a:rPr lang="en-US" smtClean="0"/>
              <a:t>7</a:t>
            </a:fld>
            <a:endParaRPr lang="en-US"/>
          </a:p>
        </p:txBody>
      </p:sp>
    </p:spTree>
    <p:extLst>
      <p:ext uri="{BB962C8B-B14F-4D97-AF65-F5344CB8AC3E}">
        <p14:creationId xmlns:p14="http://schemas.microsoft.com/office/powerpoint/2010/main" val="2626663518"/>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2" y="181548"/>
            <a:ext cx="10279500" cy="943245"/>
          </a:xfrm>
        </p:spPr>
        <p:txBody>
          <a:bodyPr>
            <a:noAutofit/>
          </a:bodyPr>
          <a:lstStyle/>
          <a:p>
            <a:r>
              <a:rPr lang="en-US" dirty="0" smtClean="0"/>
              <a:t>George School Robotics Invitational</a:t>
            </a:r>
            <a:endParaRPr lang="en-US" dirty="0"/>
          </a:p>
        </p:txBody>
      </p:sp>
      <p:sp>
        <p:nvSpPr>
          <p:cNvPr id="4" name="Slide Number Placeholder 3"/>
          <p:cNvSpPr>
            <a:spLocks noGrp="1"/>
          </p:cNvSpPr>
          <p:nvPr>
            <p:ph type="sldNum" sz="quarter" idx="12"/>
          </p:nvPr>
        </p:nvSpPr>
        <p:spPr>
          <a:xfrm>
            <a:off x="11420911" y="6077483"/>
            <a:ext cx="771089" cy="365125"/>
          </a:xfrm>
        </p:spPr>
        <p:txBody>
          <a:bodyPr/>
          <a:lstStyle/>
          <a:p>
            <a:fld id="{B9698738-B369-4EC2-B00C-B62D0CC57A96}" type="slidenum">
              <a:rPr lang="en-US" smtClean="0"/>
              <a:t>70</a:t>
            </a:fld>
            <a:endParaRPr lang="en-US"/>
          </a:p>
        </p:txBody>
      </p:sp>
      <p:sp>
        <p:nvSpPr>
          <p:cNvPr id="6" name="Content Placeholder 2"/>
          <p:cNvSpPr txBox="1">
            <a:spLocks/>
          </p:cNvSpPr>
          <p:nvPr/>
        </p:nvSpPr>
        <p:spPr>
          <a:xfrm>
            <a:off x="630936" y="1197621"/>
            <a:ext cx="11274552" cy="5404023"/>
          </a:xfrm>
          <a:prstGeom prst="rect">
            <a:avLst/>
          </a:prstGeom>
        </p:spPr>
        <p:txBody>
          <a:bodyPr vert="horz" lIns="91440" tIns="45720" rIns="91440" bIns="45720" rtlCol="0">
            <a:no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347663" indent="-347663"/>
            <a:r>
              <a:rPr lang="en-US" sz="3200" dirty="0" smtClean="0"/>
              <a:t>No prep!  Low pressure!</a:t>
            </a:r>
          </a:p>
          <a:p>
            <a:pPr marL="347663" indent="-347663"/>
            <a:r>
              <a:rPr lang="en-US" sz="3200" dirty="0" smtClean="0"/>
              <a:t>A robotics hack-a-thon. Great way to network. </a:t>
            </a:r>
          </a:p>
          <a:p>
            <a:pPr marL="347663" indent="-347663"/>
            <a:r>
              <a:rPr lang="en-US" sz="3200" dirty="0" smtClean="0"/>
              <a:t>Show up and solve as many challenges as you can in six hours.</a:t>
            </a:r>
          </a:p>
          <a:p>
            <a:pPr marL="347663" indent="-347663"/>
            <a:r>
              <a:rPr lang="en-US" sz="3200" dirty="0" smtClean="0"/>
              <a:t>Static and dynamic challenges.  </a:t>
            </a:r>
          </a:p>
          <a:p>
            <a:pPr marL="347663" indent="-347663"/>
            <a:r>
              <a:rPr lang="en-US" sz="3200" dirty="0" smtClean="0"/>
              <a:t>Team and Individuals.</a:t>
            </a:r>
            <a:endParaRPr lang="en-US" sz="3200" dirty="0"/>
          </a:p>
          <a:p>
            <a:pPr marL="347663" indent="-347663"/>
            <a:r>
              <a:rPr lang="en-US" sz="3200" dirty="0" smtClean="0"/>
              <a:t>Interested?</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68212" y="3346943"/>
            <a:ext cx="5503403" cy="3095665"/>
          </a:xfrm>
          <a:prstGeom prst="rect">
            <a:avLst/>
          </a:prstGeom>
        </p:spPr>
      </p:pic>
    </p:spTree>
    <p:extLst>
      <p:ext uri="{BB962C8B-B14F-4D97-AF65-F5344CB8AC3E}">
        <p14:creationId xmlns:p14="http://schemas.microsoft.com/office/powerpoint/2010/main" val="2537616987"/>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2" y="181548"/>
            <a:ext cx="10279500" cy="943245"/>
          </a:xfrm>
        </p:spPr>
        <p:txBody>
          <a:bodyPr>
            <a:noAutofit/>
          </a:bodyPr>
          <a:lstStyle/>
          <a:p>
            <a:r>
              <a:rPr lang="en-US" dirty="0" smtClean="0"/>
              <a:t>George School Robotics Invitational</a:t>
            </a:r>
            <a:endParaRPr lang="en-US" dirty="0"/>
          </a:p>
        </p:txBody>
      </p:sp>
      <p:sp>
        <p:nvSpPr>
          <p:cNvPr id="4" name="Slide Number Placeholder 3"/>
          <p:cNvSpPr>
            <a:spLocks noGrp="1"/>
          </p:cNvSpPr>
          <p:nvPr>
            <p:ph type="sldNum" sz="quarter" idx="12"/>
          </p:nvPr>
        </p:nvSpPr>
        <p:spPr>
          <a:xfrm>
            <a:off x="11420911" y="6077483"/>
            <a:ext cx="771089" cy="365125"/>
          </a:xfrm>
        </p:spPr>
        <p:txBody>
          <a:bodyPr/>
          <a:lstStyle/>
          <a:p>
            <a:fld id="{B9698738-B369-4EC2-B00C-B62D0CC57A96}" type="slidenum">
              <a:rPr lang="en-US" smtClean="0"/>
              <a:t>71</a:t>
            </a:fld>
            <a:endParaRPr lang="en-US"/>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34274" y="3872198"/>
            <a:ext cx="4876799" cy="2743200"/>
          </a:xfrm>
          <a:prstGeom prst="rect">
            <a:avLst/>
          </a:prstGeom>
        </p:spPr>
      </p:pic>
      <p:pic>
        <p:nvPicPr>
          <p:cNvPr id="9" name="Picture 8"/>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l="6149" t="3954" r="11567"/>
          <a:stretch/>
        </p:blipFill>
        <p:spPr>
          <a:xfrm>
            <a:off x="1600195" y="970112"/>
            <a:ext cx="4177991" cy="2743200"/>
          </a:xfrm>
          <a:prstGeom prst="rect">
            <a:avLst/>
          </a:prstGeom>
        </p:spPr>
      </p:pic>
      <p:pic>
        <p:nvPicPr>
          <p:cNvPr id="10" name="Picture 9"/>
          <p:cNvPicPr>
            <a:picLocks noChangeAspect="1"/>
          </p:cNvPicPr>
          <p:nvPr/>
        </p:nvPicPr>
        <p:blipFill rotWithShape="1">
          <a:blip r:embed="rId6" cstate="print">
            <a:extLst>
              <a:ext uri="{28A0092B-C50C-407E-A947-70E740481C1C}">
                <a14:useLocalDpi xmlns:a14="http://schemas.microsoft.com/office/drawing/2010/main" val="0"/>
              </a:ext>
            </a:extLst>
          </a:blip>
          <a:srcRect l="-56" t="11111" r="11043"/>
          <a:stretch/>
        </p:blipFill>
        <p:spPr>
          <a:xfrm>
            <a:off x="6034274" y="970112"/>
            <a:ext cx="4883662" cy="2743200"/>
          </a:xfrm>
          <a:prstGeom prst="rect">
            <a:avLst/>
          </a:prstGeom>
        </p:spPr>
      </p:pic>
      <p:pic>
        <p:nvPicPr>
          <p:cNvPr id="12" name="Picture 11"/>
          <p:cNvPicPr>
            <a:picLocks noChangeAspect="1"/>
          </p:cNvPicPr>
          <p:nvPr/>
        </p:nvPicPr>
        <p:blipFill rotWithShape="1">
          <a:blip r:embed="rId7" cstate="print">
            <a:extLst>
              <a:ext uri="{28A0092B-C50C-407E-A947-70E740481C1C}">
                <a14:useLocalDpi xmlns:a14="http://schemas.microsoft.com/office/drawing/2010/main" val="0"/>
              </a:ext>
            </a:extLst>
          </a:blip>
          <a:srcRect l="4720" r="9592"/>
          <a:stretch/>
        </p:blipFill>
        <p:spPr>
          <a:xfrm>
            <a:off x="1600195" y="3872198"/>
            <a:ext cx="4178808" cy="2743200"/>
          </a:xfrm>
          <a:prstGeom prst="rect">
            <a:avLst/>
          </a:prstGeom>
        </p:spPr>
      </p:pic>
    </p:spTree>
    <p:extLst>
      <p:ext uri="{BB962C8B-B14F-4D97-AF65-F5344CB8AC3E}">
        <p14:creationId xmlns:p14="http://schemas.microsoft.com/office/powerpoint/2010/main" val="458707634"/>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4" y="0"/>
            <a:ext cx="9905998" cy="1031132"/>
          </a:xfrm>
        </p:spPr>
        <p:txBody>
          <a:bodyPr>
            <a:normAutofit/>
          </a:bodyPr>
          <a:lstStyle/>
          <a:p>
            <a:r>
              <a:rPr lang="en-US" dirty="0" smtClean="0"/>
              <a:t>The Future of GS Computer Science</a:t>
            </a:r>
            <a:endParaRPr lang="en-US" dirty="0"/>
          </a:p>
        </p:txBody>
      </p:sp>
      <p:sp>
        <p:nvSpPr>
          <p:cNvPr id="3" name="Content Placeholder 2"/>
          <p:cNvSpPr>
            <a:spLocks noGrp="1"/>
          </p:cNvSpPr>
          <p:nvPr>
            <p:ph idx="1"/>
          </p:nvPr>
        </p:nvSpPr>
        <p:spPr>
          <a:xfrm>
            <a:off x="900780" y="1031132"/>
            <a:ext cx="10890167" cy="5465202"/>
          </a:xfrm>
        </p:spPr>
        <p:txBody>
          <a:bodyPr>
            <a:normAutofit/>
          </a:bodyPr>
          <a:lstStyle/>
          <a:p>
            <a:r>
              <a:rPr lang="en-US" sz="3000" dirty="0" smtClean="0"/>
              <a:t>New projects laboratory with industrial </a:t>
            </a:r>
            <a:r>
              <a:rPr lang="en-US" sz="3000" dirty="0"/>
              <a:t>robotic arm: </a:t>
            </a:r>
            <a:r>
              <a:rPr lang="en-US" sz="3000" dirty="0">
                <a:hlinkClick r:id="rId2"/>
              </a:rPr>
              <a:t>https://</a:t>
            </a:r>
            <a:r>
              <a:rPr lang="en-US" sz="3000" dirty="0" smtClean="0">
                <a:hlinkClick r:id="rId2"/>
              </a:rPr>
              <a:t>www.youtube.com/watch?v=1uZ1uDm9kYQ&amp;list=UU18PG4C1AbRXNfd4lcFGUaw</a:t>
            </a:r>
            <a:r>
              <a:rPr lang="en-US" sz="3000" dirty="0" smtClean="0"/>
              <a:t> </a:t>
            </a:r>
          </a:p>
          <a:p>
            <a:r>
              <a:rPr lang="en-US" sz="3000" dirty="0" smtClean="0"/>
              <a:t>Continue to foster minority and female involvement</a:t>
            </a:r>
          </a:p>
          <a:p>
            <a:r>
              <a:rPr lang="en-US" sz="3000" dirty="0"/>
              <a:t>Addition of AP Computer Science Principles</a:t>
            </a:r>
            <a:r>
              <a:rPr lang="en-US" sz="3000" dirty="0" smtClean="0"/>
              <a:t>?</a:t>
            </a:r>
          </a:p>
          <a:p>
            <a:r>
              <a:rPr lang="en-US" sz="3000" dirty="0" smtClean="0"/>
              <a:t>IB Design Technology</a:t>
            </a:r>
          </a:p>
          <a:p>
            <a:r>
              <a:rPr lang="en-US" sz="3000" dirty="0" smtClean="0"/>
              <a:t>Maker Space(s)?</a:t>
            </a:r>
          </a:p>
          <a:p>
            <a:r>
              <a:rPr lang="en-US" sz="3000" dirty="0" smtClean="0"/>
              <a:t>Break into the 9</a:t>
            </a:r>
            <a:r>
              <a:rPr lang="en-US" sz="3000" baseline="30000" dirty="0" smtClean="0"/>
              <a:t>th</a:t>
            </a:r>
            <a:r>
              <a:rPr lang="en-US" sz="3000" dirty="0" smtClean="0"/>
              <a:t> grade curriculum?</a:t>
            </a:r>
            <a:endParaRPr lang="en-US" sz="3000" dirty="0"/>
          </a:p>
          <a:p>
            <a:endParaRPr lang="en-US" sz="3000" dirty="0" smtClean="0"/>
          </a:p>
          <a:p>
            <a:endParaRPr lang="en-US" sz="2800" dirty="0" smtClean="0"/>
          </a:p>
        </p:txBody>
      </p:sp>
      <p:sp>
        <p:nvSpPr>
          <p:cNvPr id="4" name="Slide Number Placeholder 3"/>
          <p:cNvSpPr>
            <a:spLocks noGrp="1"/>
          </p:cNvSpPr>
          <p:nvPr>
            <p:ph type="sldNum" sz="quarter" idx="12"/>
          </p:nvPr>
        </p:nvSpPr>
        <p:spPr/>
        <p:txBody>
          <a:bodyPr/>
          <a:lstStyle/>
          <a:p>
            <a:fld id="{B9698738-B369-4EC2-B00C-B62D0CC57A96}" type="slidenum">
              <a:rPr lang="en-US" smtClean="0"/>
              <a:t>72</a:t>
            </a:fld>
            <a:endParaRPr lang="en-US"/>
          </a:p>
        </p:txBody>
      </p:sp>
    </p:spTree>
    <p:extLst>
      <p:ext uri="{BB962C8B-B14F-4D97-AF65-F5344CB8AC3E}">
        <p14:creationId xmlns:p14="http://schemas.microsoft.com/office/powerpoint/2010/main" val="418901016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4" y="0"/>
            <a:ext cx="9905998" cy="1478570"/>
          </a:xfrm>
        </p:spPr>
        <p:txBody>
          <a:bodyPr/>
          <a:lstStyle/>
          <a:p>
            <a:r>
              <a:rPr lang="en-US" dirty="0" smtClean="0"/>
              <a:t>Final Thoughts 1</a:t>
            </a:r>
            <a:endParaRPr lang="en-US" dirty="0"/>
          </a:p>
        </p:txBody>
      </p:sp>
      <p:sp>
        <p:nvSpPr>
          <p:cNvPr id="3" name="Content Placeholder 2"/>
          <p:cNvSpPr>
            <a:spLocks noGrp="1"/>
          </p:cNvSpPr>
          <p:nvPr>
            <p:ph idx="1"/>
          </p:nvPr>
        </p:nvSpPr>
        <p:spPr>
          <a:xfrm>
            <a:off x="1141413" y="1323834"/>
            <a:ext cx="9905999" cy="5172500"/>
          </a:xfrm>
        </p:spPr>
        <p:txBody>
          <a:bodyPr>
            <a:normAutofit/>
          </a:bodyPr>
          <a:lstStyle/>
          <a:p>
            <a:pPr marL="346075" lvl="0" indent="-346075"/>
            <a:r>
              <a:rPr lang="en-US" sz="3200" dirty="0" smtClean="0"/>
              <a:t>We am lucky</a:t>
            </a:r>
            <a:r>
              <a:rPr lang="en-US" sz="3200" dirty="0"/>
              <a:t>.  One day, embedded controllers will be the “boring” physics, </a:t>
            </a:r>
            <a:r>
              <a:rPr lang="en-US" sz="3200" dirty="0" smtClean="0"/>
              <a:t>chemistry, </a:t>
            </a:r>
            <a:r>
              <a:rPr lang="en-US" sz="3200" dirty="0"/>
              <a:t>and </a:t>
            </a:r>
            <a:r>
              <a:rPr lang="en-US" sz="3200" dirty="0" smtClean="0"/>
              <a:t>biology </a:t>
            </a:r>
            <a:r>
              <a:rPr lang="en-US" sz="3200" dirty="0"/>
              <a:t>classes of today.  </a:t>
            </a:r>
            <a:endParaRPr lang="en-US" sz="3200" dirty="0" smtClean="0"/>
          </a:p>
          <a:p>
            <a:pPr marL="346075" lvl="0" indent="-346075"/>
            <a:r>
              <a:rPr lang="en-US" sz="3200" dirty="0" smtClean="0"/>
              <a:t>We am </a:t>
            </a:r>
            <a:r>
              <a:rPr lang="en-US" sz="3200" dirty="0"/>
              <a:t>lucky that cutting edge tech is available in high school classrooms today.  </a:t>
            </a:r>
            <a:endParaRPr lang="en-US" sz="3200" dirty="0" smtClean="0"/>
          </a:p>
          <a:p>
            <a:pPr marL="346075" lvl="0" indent="-346075"/>
            <a:r>
              <a:rPr lang="en-US" sz="3200" dirty="0" smtClean="0"/>
              <a:t>We </a:t>
            </a:r>
            <a:r>
              <a:rPr lang="en-US" sz="3200" dirty="0"/>
              <a:t>should ride the wave of student excitement while it still fresh and new.  The beauty of today’s embedded tech is that both the coding and the electronics are </a:t>
            </a:r>
            <a:r>
              <a:rPr lang="en-US" sz="3200" i="1" dirty="0" smtClean="0"/>
              <a:t>still</a:t>
            </a:r>
            <a:r>
              <a:rPr lang="en-US" sz="3200" dirty="0" smtClean="0"/>
              <a:t> accessible </a:t>
            </a:r>
            <a:r>
              <a:rPr lang="en-US" sz="3200" dirty="0"/>
              <a:t>to the complete neophyte.</a:t>
            </a:r>
          </a:p>
        </p:txBody>
      </p:sp>
      <p:sp>
        <p:nvSpPr>
          <p:cNvPr id="4" name="Slide Number Placeholder 3"/>
          <p:cNvSpPr>
            <a:spLocks noGrp="1"/>
          </p:cNvSpPr>
          <p:nvPr>
            <p:ph type="sldNum" sz="quarter" idx="12"/>
          </p:nvPr>
        </p:nvSpPr>
        <p:spPr>
          <a:xfrm>
            <a:off x="11277807" y="6131209"/>
            <a:ext cx="771089" cy="365125"/>
          </a:xfrm>
        </p:spPr>
        <p:txBody>
          <a:bodyPr/>
          <a:lstStyle/>
          <a:p>
            <a:fld id="{B9698738-B369-4EC2-B00C-B62D0CC57A96}" type="slidenum">
              <a:rPr lang="en-US" smtClean="0"/>
              <a:t>73</a:t>
            </a:fld>
            <a:endParaRPr lang="en-US"/>
          </a:p>
        </p:txBody>
      </p:sp>
    </p:spTree>
    <p:extLst>
      <p:ext uri="{BB962C8B-B14F-4D97-AF65-F5344CB8AC3E}">
        <p14:creationId xmlns:p14="http://schemas.microsoft.com/office/powerpoint/2010/main" val="137078069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4" y="0"/>
            <a:ext cx="9905998" cy="1478570"/>
          </a:xfrm>
        </p:spPr>
        <p:txBody>
          <a:bodyPr/>
          <a:lstStyle/>
          <a:p>
            <a:r>
              <a:rPr lang="en-US" dirty="0" smtClean="0"/>
              <a:t>Final Thoughts 2</a:t>
            </a:r>
            <a:endParaRPr lang="en-US" dirty="0"/>
          </a:p>
        </p:txBody>
      </p:sp>
      <p:sp>
        <p:nvSpPr>
          <p:cNvPr id="3" name="Content Placeholder 2"/>
          <p:cNvSpPr>
            <a:spLocks noGrp="1"/>
          </p:cNvSpPr>
          <p:nvPr>
            <p:ph idx="1"/>
          </p:nvPr>
        </p:nvSpPr>
        <p:spPr>
          <a:xfrm>
            <a:off x="1141413" y="1179576"/>
            <a:ext cx="9986835" cy="5316758"/>
          </a:xfrm>
        </p:spPr>
        <p:txBody>
          <a:bodyPr>
            <a:normAutofit lnSpcReduction="10000"/>
          </a:bodyPr>
          <a:lstStyle/>
          <a:p>
            <a:pPr lvl="0"/>
            <a:r>
              <a:rPr lang="en-US" dirty="0" smtClean="0"/>
              <a:t>“</a:t>
            </a:r>
            <a:r>
              <a:rPr lang="en-US" dirty="0"/>
              <a:t>Robotics” courses evolve.  My course 17 years ago is very different today.  </a:t>
            </a:r>
            <a:r>
              <a:rPr lang="en-US" b="1" i="1" dirty="0"/>
              <a:t>What</a:t>
            </a:r>
            <a:r>
              <a:rPr lang="en-US" dirty="0"/>
              <a:t> I teach is vastly different.  This is less so in my physics courses.  </a:t>
            </a:r>
            <a:r>
              <a:rPr lang="en-US" b="1" i="1" dirty="0"/>
              <a:t>How</a:t>
            </a:r>
            <a:r>
              <a:rPr lang="en-US" dirty="0"/>
              <a:t> I teach has certainly evolved in both classes, but the material is very different today in robotics.  This is due to a number of factors</a:t>
            </a:r>
            <a:r>
              <a:rPr lang="en-US" dirty="0" smtClean="0"/>
              <a:t>.</a:t>
            </a:r>
          </a:p>
          <a:p>
            <a:r>
              <a:rPr lang="en-US" dirty="0"/>
              <a:t>Time = money.  Over time, we have accumulated more stuff.  And the more stuff, the more diverse the lessons</a:t>
            </a:r>
            <a:r>
              <a:rPr lang="en-US" dirty="0" smtClean="0"/>
              <a:t>.</a:t>
            </a:r>
            <a:endParaRPr lang="en-US" dirty="0"/>
          </a:p>
          <a:p>
            <a:pPr marL="228600" lvl="1"/>
            <a:r>
              <a:rPr lang="en-US" sz="2400" dirty="0"/>
              <a:t>The field is changing.  20 years ago, we were all excited that an embedded controller could even turn on an LED.  In college and grad school, I spent months building parallel port interfaces to simply read a single voltage value with my desktop computer and to output a voltage with the same machine.</a:t>
            </a:r>
          </a:p>
          <a:p>
            <a:pPr marL="228600" lvl="1"/>
            <a:r>
              <a:rPr lang="en-US" sz="2400" dirty="0"/>
              <a:t>The embedded controller rapidly changed that.  Now everyone </a:t>
            </a:r>
            <a:r>
              <a:rPr lang="en-US" sz="2400" dirty="0" smtClean="0"/>
              <a:t>can </a:t>
            </a:r>
            <a:r>
              <a:rPr lang="en-US" sz="2400" dirty="0"/>
              <a:t>do it and do it cheaply!</a:t>
            </a:r>
          </a:p>
        </p:txBody>
      </p:sp>
      <p:sp>
        <p:nvSpPr>
          <p:cNvPr id="4" name="Slide Number Placeholder 3"/>
          <p:cNvSpPr>
            <a:spLocks noGrp="1"/>
          </p:cNvSpPr>
          <p:nvPr>
            <p:ph type="sldNum" sz="quarter" idx="12"/>
          </p:nvPr>
        </p:nvSpPr>
        <p:spPr>
          <a:xfrm>
            <a:off x="11277807" y="6131209"/>
            <a:ext cx="771089" cy="365125"/>
          </a:xfrm>
        </p:spPr>
        <p:txBody>
          <a:bodyPr/>
          <a:lstStyle/>
          <a:p>
            <a:fld id="{B9698738-B369-4EC2-B00C-B62D0CC57A96}" type="slidenum">
              <a:rPr lang="en-US" smtClean="0"/>
              <a:t>74</a:t>
            </a:fld>
            <a:endParaRPr lang="en-US"/>
          </a:p>
        </p:txBody>
      </p:sp>
    </p:spTree>
    <p:extLst>
      <p:ext uri="{BB962C8B-B14F-4D97-AF65-F5344CB8AC3E}">
        <p14:creationId xmlns:p14="http://schemas.microsoft.com/office/powerpoint/2010/main" val="115260595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4" y="0"/>
            <a:ext cx="9905998" cy="1478570"/>
          </a:xfrm>
        </p:spPr>
        <p:txBody>
          <a:bodyPr/>
          <a:lstStyle/>
          <a:p>
            <a:pPr lvl="0"/>
            <a:r>
              <a:rPr lang="en-US" dirty="0" err="1"/>
              <a:t>Kairo’s</a:t>
            </a:r>
            <a:r>
              <a:rPr lang="en-US" dirty="0"/>
              <a:t> ethical </a:t>
            </a:r>
            <a:r>
              <a:rPr lang="en-US" dirty="0" smtClean="0"/>
              <a:t>Dilemma</a:t>
            </a:r>
            <a:endParaRPr lang="en-US" dirty="0"/>
          </a:p>
        </p:txBody>
      </p:sp>
      <p:sp>
        <p:nvSpPr>
          <p:cNvPr id="4" name="Slide Number Placeholder 3"/>
          <p:cNvSpPr>
            <a:spLocks noGrp="1"/>
          </p:cNvSpPr>
          <p:nvPr>
            <p:ph type="sldNum" sz="quarter" idx="12"/>
          </p:nvPr>
        </p:nvSpPr>
        <p:spPr>
          <a:xfrm>
            <a:off x="11277807" y="6131209"/>
            <a:ext cx="771089" cy="365125"/>
          </a:xfrm>
        </p:spPr>
        <p:txBody>
          <a:bodyPr/>
          <a:lstStyle/>
          <a:p>
            <a:fld id="{B9698738-B369-4EC2-B00C-B62D0CC57A96}" type="slidenum">
              <a:rPr lang="en-US" smtClean="0"/>
              <a:t>75</a:t>
            </a:fld>
            <a:endParaRPr lang="en-US"/>
          </a:p>
        </p:txBody>
      </p:sp>
      <p:sp>
        <p:nvSpPr>
          <p:cNvPr id="6" name="TextBox 5"/>
          <p:cNvSpPr txBox="1"/>
          <p:nvPr/>
        </p:nvSpPr>
        <p:spPr>
          <a:xfrm>
            <a:off x="3429000" y="5824729"/>
            <a:ext cx="5321808" cy="830997"/>
          </a:xfrm>
          <a:prstGeom prst="rect">
            <a:avLst/>
          </a:prstGeom>
          <a:noFill/>
        </p:spPr>
        <p:txBody>
          <a:bodyPr wrap="square" rtlCol="0">
            <a:spAutoFit/>
          </a:bodyPr>
          <a:lstStyle/>
          <a:p>
            <a:r>
              <a:rPr lang="en-US" sz="2400" dirty="0">
                <a:hlinkClick r:id="rId2"/>
              </a:rPr>
              <a:t>https://youtu.be/-</a:t>
            </a:r>
            <a:r>
              <a:rPr lang="en-US" sz="2400" dirty="0" smtClean="0">
                <a:hlinkClick r:id="rId2"/>
              </a:rPr>
              <a:t>NCrX8kMbrw?t=45</a:t>
            </a:r>
            <a:endParaRPr lang="en-US" sz="2400" dirty="0" smtClean="0"/>
          </a:p>
          <a:p>
            <a:r>
              <a:rPr lang="en-US" sz="2400" dirty="0">
                <a:hlinkClick r:id="rId3"/>
              </a:rPr>
              <a:t>https://</a:t>
            </a:r>
            <a:r>
              <a:rPr lang="en-US" sz="2400" dirty="0" smtClean="0">
                <a:hlinkClick r:id="rId3"/>
              </a:rPr>
              <a:t>youtu.be/5OiBJ2UivAs?t=81</a:t>
            </a:r>
            <a:r>
              <a:rPr lang="en-US" sz="2400" dirty="0" smtClean="0"/>
              <a:t> </a:t>
            </a:r>
          </a:p>
        </p:txBody>
      </p:sp>
      <p:pic>
        <p:nvPicPr>
          <p:cNvPr id="7" name="Picture 6"/>
          <p:cNvPicPr>
            <a:picLocks noChangeAspect="1"/>
          </p:cNvPicPr>
          <p:nvPr/>
        </p:nvPicPr>
        <p:blipFill>
          <a:blip r:embed="rId4"/>
          <a:stretch>
            <a:fillRect/>
          </a:stretch>
        </p:blipFill>
        <p:spPr>
          <a:xfrm>
            <a:off x="426064" y="1478570"/>
            <a:ext cx="5375107" cy="3788359"/>
          </a:xfrm>
          <a:prstGeom prst="rect">
            <a:avLst/>
          </a:prstGeom>
        </p:spPr>
      </p:pic>
      <p:grpSp>
        <p:nvGrpSpPr>
          <p:cNvPr id="11" name="Group 10"/>
          <p:cNvGrpSpPr/>
          <p:nvPr/>
        </p:nvGrpSpPr>
        <p:grpSpPr>
          <a:xfrm>
            <a:off x="5916168" y="1478570"/>
            <a:ext cx="5846594" cy="3788359"/>
            <a:chOff x="5385816" y="1298448"/>
            <a:chExt cx="5791200" cy="3724275"/>
          </a:xfrm>
        </p:grpSpPr>
        <p:pic>
          <p:nvPicPr>
            <p:cNvPr id="8" name="Picture 7"/>
            <p:cNvPicPr>
              <a:picLocks noChangeAspect="1"/>
            </p:cNvPicPr>
            <p:nvPr/>
          </p:nvPicPr>
          <p:blipFill>
            <a:blip r:embed="rId5"/>
            <a:stretch>
              <a:fillRect/>
            </a:stretch>
          </p:blipFill>
          <p:spPr>
            <a:xfrm>
              <a:off x="5385816" y="1298448"/>
              <a:ext cx="5791200" cy="3724275"/>
            </a:xfrm>
            <a:prstGeom prst="rect">
              <a:avLst/>
            </a:prstGeom>
          </p:spPr>
        </p:pic>
        <p:sp>
          <p:nvSpPr>
            <p:cNvPr id="9" name="Rectangle 8"/>
            <p:cNvSpPr/>
            <p:nvPr/>
          </p:nvSpPr>
          <p:spPr>
            <a:xfrm>
              <a:off x="6601968" y="3849624"/>
              <a:ext cx="411480" cy="1828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7218194" y="4212335"/>
              <a:ext cx="1267438" cy="16764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37216997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4" y="0"/>
            <a:ext cx="9905998" cy="1478570"/>
          </a:xfrm>
        </p:spPr>
        <p:txBody>
          <a:bodyPr/>
          <a:lstStyle/>
          <a:p>
            <a:r>
              <a:rPr lang="en-US" dirty="0" smtClean="0"/>
              <a:t>Take-</a:t>
            </a:r>
            <a:r>
              <a:rPr lang="en-US" dirty="0" err="1" smtClean="0"/>
              <a:t>Away’s</a:t>
            </a:r>
            <a:endParaRPr lang="en-US" dirty="0"/>
          </a:p>
        </p:txBody>
      </p:sp>
      <p:sp>
        <p:nvSpPr>
          <p:cNvPr id="3" name="Content Placeholder 2"/>
          <p:cNvSpPr>
            <a:spLocks noGrp="1"/>
          </p:cNvSpPr>
          <p:nvPr>
            <p:ph idx="1"/>
          </p:nvPr>
        </p:nvSpPr>
        <p:spPr>
          <a:xfrm>
            <a:off x="1141413" y="1323834"/>
            <a:ext cx="9905999" cy="5172500"/>
          </a:xfrm>
        </p:spPr>
        <p:txBody>
          <a:bodyPr>
            <a:normAutofit/>
          </a:bodyPr>
          <a:lstStyle/>
          <a:p>
            <a:r>
              <a:rPr lang="en-US" sz="3000" dirty="0" smtClean="0"/>
              <a:t>Real coding</a:t>
            </a:r>
          </a:p>
          <a:p>
            <a:r>
              <a:rPr lang="en-US" sz="3000" dirty="0" smtClean="0"/>
              <a:t>Real electronics</a:t>
            </a:r>
          </a:p>
          <a:p>
            <a:r>
              <a:rPr lang="en-US" sz="3000" dirty="0" smtClean="0"/>
              <a:t>Real engineering</a:t>
            </a:r>
          </a:p>
          <a:p>
            <a:r>
              <a:rPr lang="en-US" sz="3000" dirty="0" smtClean="0"/>
              <a:t>Real learning.</a:t>
            </a:r>
          </a:p>
          <a:p>
            <a:r>
              <a:rPr lang="en-US" sz="3000" dirty="0" smtClean="0"/>
              <a:t>Education, not robotics.</a:t>
            </a:r>
          </a:p>
        </p:txBody>
      </p:sp>
      <p:sp>
        <p:nvSpPr>
          <p:cNvPr id="4" name="Slide Number Placeholder 3"/>
          <p:cNvSpPr>
            <a:spLocks noGrp="1"/>
          </p:cNvSpPr>
          <p:nvPr>
            <p:ph type="sldNum" sz="quarter" idx="12"/>
          </p:nvPr>
        </p:nvSpPr>
        <p:spPr>
          <a:xfrm>
            <a:off x="11277807" y="6131209"/>
            <a:ext cx="771089" cy="365125"/>
          </a:xfrm>
        </p:spPr>
        <p:txBody>
          <a:bodyPr/>
          <a:lstStyle/>
          <a:p>
            <a:fld id="{B9698738-B369-4EC2-B00C-B62D0CC57A96}" type="slidenum">
              <a:rPr lang="en-US" smtClean="0"/>
              <a:t>76</a:t>
            </a:fld>
            <a:endParaRPr lang="en-US"/>
          </a:p>
        </p:txBody>
      </p:sp>
    </p:spTree>
    <p:extLst>
      <p:ext uri="{BB962C8B-B14F-4D97-AF65-F5344CB8AC3E}">
        <p14:creationId xmlns:p14="http://schemas.microsoft.com/office/powerpoint/2010/main" val="50035651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4" y="0"/>
            <a:ext cx="9905998" cy="1478570"/>
          </a:xfrm>
        </p:spPr>
        <p:txBody>
          <a:bodyPr/>
          <a:lstStyle/>
          <a:p>
            <a:r>
              <a:rPr lang="en-US" dirty="0" smtClean="0"/>
              <a:t>Round Table Discussion</a:t>
            </a:r>
            <a:endParaRPr lang="en-US" dirty="0"/>
          </a:p>
        </p:txBody>
      </p:sp>
      <p:sp>
        <p:nvSpPr>
          <p:cNvPr id="3" name="Content Placeholder 2"/>
          <p:cNvSpPr>
            <a:spLocks noGrp="1"/>
          </p:cNvSpPr>
          <p:nvPr>
            <p:ph idx="1"/>
          </p:nvPr>
        </p:nvSpPr>
        <p:spPr>
          <a:xfrm>
            <a:off x="1141414" y="1338348"/>
            <a:ext cx="10252301" cy="5172500"/>
          </a:xfrm>
        </p:spPr>
        <p:txBody>
          <a:bodyPr numCol="2" spcCol="457200">
            <a:normAutofit fontScale="92500" lnSpcReduction="20000"/>
          </a:bodyPr>
          <a:lstStyle/>
          <a:p>
            <a:r>
              <a:rPr lang="en-US" sz="3000" dirty="0" smtClean="0"/>
              <a:t>Getting students interested</a:t>
            </a:r>
          </a:p>
          <a:p>
            <a:r>
              <a:rPr lang="en-US" sz="3000" dirty="0" smtClean="0"/>
              <a:t>Starting a course</a:t>
            </a:r>
          </a:p>
          <a:p>
            <a:r>
              <a:rPr lang="en-US" sz="3000" dirty="0" smtClean="0"/>
              <a:t>Starting an after school program or club</a:t>
            </a:r>
          </a:p>
          <a:p>
            <a:r>
              <a:rPr lang="en-US" sz="3000" dirty="0" smtClean="0"/>
              <a:t>Setting up a robotics lab</a:t>
            </a:r>
          </a:p>
          <a:p>
            <a:r>
              <a:rPr lang="en-US" sz="3000" dirty="0" smtClean="0"/>
              <a:t>A STEAM curriculum</a:t>
            </a:r>
          </a:p>
          <a:p>
            <a:r>
              <a:rPr lang="en-US" sz="3000" dirty="0" smtClean="0"/>
              <a:t>AP CS Principles</a:t>
            </a:r>
          </a:p>
          <a:p>
            <a:r>
              <a:rPr lang="en-US" sz="3000" dirty="0" smtClean="0"/>
              <a:t>IB Design Technology</a:t>
            </a:r>
          </a:p>
          <a:p>
            <a:r>
              <a:rPr lang="en-US" sz="3000" dirty="0" smtClean="0"/>
              <a:t>IB Computer Science</a:t>
            </a:r>
          </a:p>
          <a:p>
            <a:r>
              <a:rPr lang="en-US" sz="3000" dirty="0" smtClean="0"/>
              <a:t>Textbooks</a:t>
            </a:r>
          </a:p>
          <a:p>
            <a:r>
              <a:rPr lang="en-US" sz="3000" dirty="0"/>
              <a:t>Competitions</a:t>
            </a:r>
          </a:p>
          <a:p>
            <a:r>
              <a:rPr lang="en-US" sz="3000" dirty="0" smtClean="0"/>
              <a:t>Embedded Controllers in Science Classes</a:t>
            </a:r>
          </a:p>
          <a:p>
            <a:r>
              <a:rPr lang="en-US" sz="3000" dirty="0" smtClean="0"/>
              <a:t>STEAM and other collaborations</a:t>
            </a:r>
          </a:p>
          <a:p>
            <a:r>
              <a:rPr lang="en-US" sz="3000" dirty="0" smtClean="0"/>
              <a:t>Coding, designing, and working with/for the community.  People will find you!</a:t>
            </a:r>
          </a:p>
          <a:p>
            <a:r>
              <a:rPr lang="en-US" sz="3000" dirty="0"/>
              <a:t>Issues </a:t>
            </a:r>
            <a:r>
              <a:rPr lang="en-US" sz="3000" dirty="0" smtClean="0"/>
              <a:t>and </a:t>
            </a:r>
            <a:r>
              <a:rPr lang="en-US" sz="3000" dirty="0" err="1" smtClean="0"/>
              <a:t>Opportunitiesat</a:t>
            </a:r>
            <a:r>
              <a:rPr lang="en-US" sz="3000" dirty="0" smtClean="0"/>
              <a:t> your schools?</a:t>
            </a:r>
          </a:p>
        </p:txBody>
      </p:sp>
      <p:sp>
        <p:nvSpPr>
          <p:cNvPr id="4" name="Slide Number Placeholder 3"/>
          <p:cNvSpPr>
            <a:spLocks noGrp="1"/>
          </p:cNvSpPr>
          <p:nvPr>
            <p:ph type="sldNum" sz="quarter" idx="12"/>
          </p:nvPr>
        </p:nvSpPr>
        <p:spPr>
          <a:xfrm>
            <a:off x="11219749" y="6145723"/>
            <a:ext cx="771089" cy="365125"/>
          </a:xfrm>
        </p:spPr>
        <p:txBody>
          <a:bodyPr/>
          <a:lstStyle/>
          <a:p>
            <a:fld id="{B9698738-B369-4EC2-B00C-B62D0CC57A96}" type="slidenum">
              <a:rPr lang="en-US" smtClean="0"/>
              <a:t>77</a:t>
            </a:fld>
            <a:endParaRPr lang="en-US" dirty="0"/>
          </a:p>
        </p:txBody>
      </p:sp>
    </p:spTree>
    <p:extLst>
      <p:ext uri="{BB962C8B-B14F-4D97-AF65-F5344CB8AC3E}">
        <p14:creationId xmlns:p14="http://schemas.microsoft.com/office/powerpoint/2010/main" val="361439368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2" y="181548"/>
            <a:ext cx="10279500" cy="943245"/>
          </a:xfrm>
        </p:spPr>
        <p:txBody>
          <a:bodyPr>
            <a:noAutofit/>
          </a:bodyPr>
          <a:lstStyle/>
          <a:p>
            <a:r>
              <a:rPr lang="en-US" dirty="0" smtClean="0"/>
              <a:t>Fabrications Lab Skills</a:t>
            </a:r>
            <a:endParaRPr lang="en-US" dirty="0"/>
          </a:p>
        </p:txBody>
      </p:sp>
      <p:sp>
        <p:nvSpPr>
          <p:cNvPr id="4" name="Slide Number Placeholder 3"/>
          <p:cNvSpPr>
            <a:spLocks noGrp="1"/>
          </p:cNvSpPr>
          <p:nvPr>
            <p:ph type="sldNum" sz="quarter" idx="12"/>
          </p:nvPr>
        </p:nvSpPr>
        <p:spPr>
          <a:xfrm>
            <a:off x="11420911" y="6077483"/>
            <a:ext cx="771089" cy="365125"/>
          </a:xfrm>
        </p:spPr>
        <p:txBody>
          <a:bodyPr/>
          <a:lstStyle/>
          <a:p>
            <a:fld id="{B9698738-B369-4EC2-B00C-B62D0CC57A96}" type="slidenum">
              <a:rPr lang="en-US" smtClean="0"/>
              <a:t>78</a:t>
            </a:fld>
            <a:endParaRPr lang="en-US"/>
          </a:p>
        </p:txBody>
      </p:sp>
      <p:sp>
        <p:nvSpPr>
          <p:cNvPr id="6" name="Content Placeholder 2"/>
          <p:cNvSpPr txBox="1">
            <a:spLocks/>
          </p:cNvSpPr>
          <p:nvPr/>
        </p:nvSpPr>
        <p:spPr>
          <a:xfrm>
            <a:off x="1225296" y="1124793"/>
            <a:ext cx="10625328" cy="5476851"/>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lvl="0"/>
            <a:r>
              <a:rPr lang="en-US" sz="3000" dirty="0" smtClean="0"/>
              <a:t>CAD Tutorials</a:t>
            </a:r>
            <a:endParaRPr lang="en-US" sz="3000" dirty="0"/>
          </a:p>
          <a:p>
            <a:pPr marL="914400" lvl="1"/>
            <a:r>
              <a:rPr lang="en-US" sz="2600" dirty="0" smtClean="0"/>
              <a:t>SketchUp</a:t>
            </a:r>
            <a:endParaRPr lang="en-US" sz="2600" dirty="0"/>
          </a:p>
          <a:p>
            <a:pPr marL="914400" lvl="1"/>
            <a:r>
              <a:rPr lang="en-US" sz="3000" dirty="0" err="1" smtClean="0"/>
              <a:t>eMachineShop</a:t>
            </a:r>
            <a:endParaRPr lang="en-US" sz="3000" dirty="0" smtClean="0"/>
          </a:p>
          <a:p>
            <a:pPr marL="914400" lvl="1"/>
            <a:r>
              <a:rPr lang="en-US" sz="3000" dirty="0" smtClean="0"/>
              <a:t>Repetier</a:t>
            </a:r>
          </a:p>
          <a:p>
            <a:pPr marL="914400" lvl="1"/>
            <a:r>
              <a:rPr lang="en-US" sz="3000" dirty="0" smtClean="0"/>
              <a:t>RDWorks (PC only)</a:t>
            </a:r>
          </a:p>
          <a:p>
            <a:pPr marL="512763" indent="-457200"/>
            <a:r>
              <a:rPr lang="en-US" sz="3000" dirty="0" smtClean="0"/>
              <a:t>Laser Cutter </a:t>
            </a:r>
            <a:r>
              <a:rPr lang="en-US" sz="3000" dirty="0"/>
              <a:t>intro: nameplates for toolbox shelves.</a:t>
            </a:r>
          </a:p>
          <a:p>
            <a:pPr marL="512763" indent="-457200"/>
            <a:r>
              <a:rPr lang="en-US" sz="3000" dirty="0"/>
              <a:t>3D Printer intro: decals for toolbox identification.</a:t>
            </a:r>
          </a:p>
          <a:p>
            <a:pPr lvl="0"/>
            <a:r>
              <a:rPr lang="en-US" sz="3000" dirty="0" smtClean="0"/>
              <a:t>Circuit </a:t>
            </a:r>
            <a:r>
              <a:rPr lang="en-US" sz="3000" dirty="0"/>
              <a:t>Board Design and </a:t>
            </a:r>
            <a:r>
              <a:rPr lang="en-US" sz="3000" dirty="0" smtClean="0"/>
              <a:t>Fabrication</a:t>
            </a:r>
          </a:p>
          <a:p>
            <a:pPr marL="914400" lvl="1"/>
            <a:r>
              <a:rPr lang="en-US" sz="2600" dirty="0" smtClean="0"/>
              <a:t>ExpressPCB </a:t>
            </a:r>
            <a:r>
              <a:rPr lang="en-US" sz="2600" dirty="0"/>
              <a:t>(PC only)</a:t>
            </a:r>
          </a:p>
        </p:txBody>
      </p:sp>
    </p:spTree>
    <p:extLst>
      <p:ext uri="{BB962C8B-B14F-4D97-AF65-F5344CB8AC3E}">
        <p14:creationId xmlns:p14="http://schemas.microsoft.com/office/powerpoint/2010/main" val="623888037"/>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2" y="181548"/>
            <a:ext cx="10279500" cy="943245"/>
          </a:xfrm>
        </p:spPr>
        <p:txBody>
          <a:bodyPr>
            <a:noAutofit/>
          </a:bodyPr>
          <a:lstStyle/>
          <a:p>
            <a:r>
              <a:rPr lang="en-US" dirty="0" smtClean="0"/>
              <a:t>Solder Lab Skills</a:t>
            </a:r>
            <a:endParaRPr lang="en-US" dirty="0"/>
          </a:p>
        </p:txBody>
      </p:sp>
      <p:sp>
        <p:nvSpPr>
          <p:cNvPr id="4" name="Slide Number Placeholder 3"/>
          <p:cNvSpPr>
            <a:spLocks noGrp="1"/>
          </p:cNvSpPr>
          <p:nvPr>
            <p:ph type="sldNum" sz="quarter" idx="12"/>
          </p:nvPr>
        </p:nvSpPr>
        <p:spPr>
          <a:xfrm>
            <a:off x="11420911" y="6077483"/>
            <a:ext cx="771089" cy="365125"/>
          </a:xfrm>
        </p:spPr>
        <p:txBody>
          <a:bodyPr/>
          <a:lstStyle/>
          <a:p>
            <a:fld id="{B9698738-B369-4EC2-B00C-B62D0CC57A96}" type="slidenum">
              <a:rPr lang="en-US" smtClean="0"/>
              <a:t>79</a:t>
            </a:fld>
            <a:endParaRPr lang="en-US"/>
          </a:p>
        </p:txBody>
      </p:sp>
      <p:sp>
        <p:nvSpPr>
          <p:cNvPr id="6" name="Content Placeholder 2"/>
          <p:cNvSpPr txBox="1">
            <a:spLocks/>
          </p:cNvSpPr>
          <p:nvPr/>
        </p:nvSpPr>
        <p:spPr>
          <a:xfrm>
            <a:off x="423654" y="1253290"/>
            <a:ext cx="11173968" cy="2048175"/>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lvl="1"/>
            <a:r>
              <a:rPr lang="en-US" sz="3000" dirty="0" smtClean="0"/>
              <a:t>Practice </a:t>
            </a:r>
            <a:r>
              <a:rPr lang="en-US" sz="3000" dirty="0"/>
              <a:t>on </a:t>
            </a:r>
            <a:r>
              <a:rPr lang="en-US" sz="3000" dirty="0" smtClean="0"/>
              <a:t>sacrificial PCBs</a:t>
            </a:r>
          </a:p>
          <a:p>
            <a:pPr lvl="1"/>
            <a:r>
              <a:rPr lang="en-US" sz="3000" dirty="0" smtClean="0"/>
              <a:t>Build two small </a:t>
            </a:r>
            <a:r>
              <a:rPr lang="en-US" sz="3000" dirty="0"/>
              <a:t>but useful circuit </a:t>
            </a:r>
            <a:r>
              <a:rPr lang="en-US" sz="3000" dirty="0" smtClean="0"/>
              <a:t>boards.  Patton </a:t>
            </a:r>
            <a:r>
              <a:rPr lang="en-US" sz="3000" dirty="0"/>
              <a:t>Robotics provides boards or we make our </a:t>
            </a:r>
            <a:r>
              <a:rPr lang="en-US" sz="3000" dirty="0" smtClean="0"/>
              <a:t>own with ExpressPCB.</a:t>
            </a:r>
            <a:endParaRPr lang="en-US" sz="3000" dirty="0"/>
          </a:p>
        </p:txBody>
      </p:sp>
      <p:sp>
        <p:nvSpPr>
          <p:cNvPr id="5" name="Content Placeholder 2"/>
          <p:cNvSpPr txBox="1">
            <a:spLocks/>
          </p:cNvSpPr>
          <p:nvPr/>
        </p:nvSpPr>
        <p:spPr>
          <a:xfrm>
            <a:off x="754390" y="3096919"/>
            <a:ext cx="11640312" cy="2252722"/>
          </a:xfrm>
          <a:prstGeom prst="rect">
            <a:avLst/>
          </a:prstGeom>
        </p:spPr>
        <p:txBody>
          <a:bodyPr vert="horz" lIns="91440" tIns="45720" rIns="91440" bIns="45720" numCol="3" rtlCol="0">
            <a:no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lvl="2"/>
            <a:r>
              <a:rPr lang="en-US" sz="2400" dirty="0" smtClean="0"/>
              <a:t>LEDs</a:t>
            </a:r>
            <a:endParaRPr lang="en-US" sz="2400" dirty="0"/>
          </a:p>
          <a:p>
            <a:pPr lvl="2"/>
            <a:r>
              <a:rPr lang="en-US" sz="2400" dirty="0"/>
              <a:t>RGB LEDs</a:t>
            </a:r>
          </a:p>
          <a:p>
            <a:pPr lvl="2"/>
            <a:r>
              <a:rPr lang="en-US" sz="2400" dirty="0"/>
              <a:t>Piezo</a:t>
            </a:r>
          </a:p>
          <a:p>
            <a:pPr lvl="2"/>
            <a:r>
              <a:rPr lang="en-US" sz="2400" dirty="0"/>
              <a:t>Pushbuttons and Switches</a:t>
            </a:r>
          </a:p>
          <a:p>
            <a:pPr lvl="2"/>
            <a:r>
              <a:rPr lang="en-US" sz="2400" dirty="0"/>
              <a:t>Line Followers</a:t>
            </a:r>
          </a:p>
          <a:p>
            <a:pPr lvl="2"/>
            <a:r>
              <a:rPr lang="en-US" sz="2400" dirty="0"/>
              <a:t>10 segment LEDs</a:t>
            </a:r>
          </a:p>
          <a:p>
            <a:pPr lvl="2"/>
            <a:r>
              <a:rPr lang="en-US" sz="2400" dirty="0"/>
              <a:t>Potentiometer boards</a:t>
            </a:r>
          </a:p>
          <a:p>
            <a:pPr lvl="2"/>
            <a:r>
              <a:rPr lang="en-US" sz="2400" dirty="0"/>
              <a:t>VDBs</a:t>
            </a:r>
          </a:p>
          <a:p>
            <a:pPr lvl="2"/>
            <a:r>
              <a:rPr lang="en-US" sz="2400" dirty="0"/>
              <a:t>Voltage probes</a:t>
            </a:r>
          </a:p>
          <a:p>
            <a:pPr lvl="2"/>
            <a:r>
              <a:rPr lang="en-US" sz="2400" dirty="0"/>
              <a:t>Hall effect probes</a:t>
            </a:r>
          </a:p>
          <a:p>
            <a:pPr lvl="2"/>
            <a:r>
              <a:rPr lang="en-US" sz="2400" dirty="0"/>
              <a:t>Etc</a:t>
            </a:r>
            <a:r>
              <a:rPr lang="en-US" sz="2400" dirty="0" smtClean="0"/>
              <a:t>.</a:t>
            </a:r>
            <a:endParaRPr lang="en-US" sz="2400" dirty="0"/>
          </a:p>
        </p:txBody>
      </p:sp>
      <p:sp>
        <p:nvSpPr>
          <p:cNvPr id="7" name="Content Placeholder 2"/>
          <p:cNvSpPr txBox="1">
            <a:spLocks/>
          </p:cNvSpPr>
          <p:nvPr/>
        </p:nvSpPr>
        <p:spPr>
          <a:xfrm>
            <a:off x="653806" y="5349641"/>
            <a:ext cx="8971852" cy="1272108"/>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lvl="1"/>
            <a:r>
              <a:rPr lang="en-US" sz="3000" dirty="0" smtClean="0"/>
              <a:t>PRT3 Motherboard</a:t>
            </a:r>
            <a:endParaRPr lang="en-US" sz="3000" dirty="0"/>
          </a:p>
          <a:p>
            <a:pPr lvl="2"/>
            <a:r>
              <a:rPr lang="en-US" sz="2800" dirty="0" smtClean="0"/>
              <a:t>A </a:t>
            </a:r>
            <a:r>
              <a:rPr lang="en-US" sz="2800" dirty="0"/>
              <a:t>big </a:t>
            </a:r>
            <a:r>
              <a:rPr lang="en-US" sz="2800" dirty="0" smtClean="0"/>
              <a:t>build with a </a:t>
            </a:r>
            <a:r>
              <a:rPr lang="en-US" sz="2800" dirty="0"/>
              <a:t>few hundred solder </a:t>
            </a:r>
            <a:r>
              <a:rPr lang="en-US" sz="2800" dirty="0" smtClean="0"/>
              <a:t>joints</a:t>
            </a:r>
            <a:endParaRPr lang="en-US" sz="2800" dirty="0"/>
          </a:p>
        </p:txBody>
      </p:sp>
    </p:spTree>
    <p:extLst>
      <p:ext uri="{BB962C8B-B14F-4D97-AF65-F5344CB8AC3E}">
        <p14:creationId xmlns:p14="http://schemas.microsoft.com/office/powerpoint/2010/main" val="182646757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3" y="330740"/>
            <a:ext cx="10227171" cy="1478570"/>
          </a:xfrm>
        </p:spPr>
        <p:txBody>
          <a:bodyPr>
            <a:normAutofit/>
          </a:bodyPr>
          <a:lstStyle/>
          <a:p>
            <a:r>
              <a:rPr lang="en-US" dirty="0" smtClean="0"/>
              <a:t>Physical Computing: Desktop Computing on Steroids</a:t>
            </a:r>
            <a:endParaRPr lang="en-US" dirty="0"/>
          </a:p>
        </p:txBody>
      </p:sp>
      <p:sp>
        <p:nvSpPr>
          <p:cNvPr id="3" name="Content Placeholder 2"/>
          <p:cNvSpPr>
            <a:spLocks noGrp="1"/>
          </p:cNvSpPr>
          <p:nvPr>
            <p:ph idx="1"/>
          </p:nvPr>
        </p:nvSpPr>
        <p:spPr>
          <a:xfrm>
            <a:off x="1141413" y="2081720"/>
            <a:ext cx="10568366" cy="4252259"/>
          </a:xfrm>
        </p:spPr>
        <p:txBody>
          <a:bodyPr>
            <a:noAutofit/>
          </a:bodyPr>
          <a:lstStyle/>
          <a:p>
            <a:r>
              <a:rPr lang="en-US" sz="3000" smtClean="0"/>
              <a:t>Use </a:t>
            </a:r>
            <a:r>
              <a:rPr lang="en-US" sz="3000" dirty="0" smtClean="0"/>
              <a:t>the same code as desktop applications, but use it to control physical devices.</a:t>
            </a:r>
          </a:p>
          <a:p>
            <a:r>
              <a:rPr lang="en-US" sz="3000" dirty="0" smtClean="0"/>
              <a:t>Physical computing is about </a:t>
            </a:r>
            <a:r>
              <a:rPr lang="en-US" sz="3000" u="sng" dirty="0" smtClean="0"/>
              <a:t>controlling devices</a:t>
            </a:r>
            <a:r>
              <a:rPr lang="en-US" sz="3000" dirty="0" smtClean="0"/>
              <a:t> other than a computer.  Things like: LEDs, buzzers, servomotors, DC motors, relays, and other actuators.</a:t>
            </a:r>
          </a:p>
          <a:p>
            <a:pPr marL="0" indent="0">
              <a:buNone/>
            </a:pPr>
            <a:endParaRPr lang="en-US" sz="3000" dirty="0" smtClean="0"/>
          </a:p>
        </p:txBody>
      </p:sp>
      <p:sp>
        <p:nvSpPr>
          <p:cNvPr id="4" name="Slide Number Placeholder 3"/>
          <p:cNvSpPr>
            <a:spLocks noGrp="1"/>
          </p:cNvSpPr>
          <p:nvPr>
            <p:ph type="sldNum" sz="quarter" idx="12"/>
          </p:nvPr>
        </p:nvSpPr>
        <p:spPr/>
        <p:txBody>
          <a:bodyPr/>
          <a:lstStyle/>
          <a:p>
            <a:fld id="{B9698738-B369-4EC2-B00C-B62D0CC57A96}" type="slidenum">
              <a:rPr lang="en-US" smtClean="0"/>
              <a:t>8</a:t>
            </a:fld>
            <a:endParaRPr lang="en-US"/>
          </a:p>
        </p:txBody>
      </p:sp>
    </p:spTree>
    <p:extLst>
      <p:ext uri="{BB962C8B-B14F-4D97-AF65-F5344CB8AC3E}">
        <p14:creationId xmlns:p14="http://schemas.microsoft.com/office/powerpoint/2010/main" val="1810041940"/>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4" y="0"/>
            <a:ext cx="9905998" cy="1478570"/>
          </a:xfrm>
        </p:spPr>
        <p:txBody>
          <a:bodyPr/>
          <a:lstStyle/>
          <a:p>
            <a:r>
              <a:rPr lang="en-US" dirty="0" smtClean="0"/>
              <a:t>3D Printing</a:t>
            </a:r>
            <a:endParaRPr lang="en-US" dirty="0"/>
          </a:p>
        </p:txBody>
      </p:sp>
      <p:sp>
        <p:nvSpPr>
          <p:cNvPr id="3" name="Content Placeholder 2"/>
          <p:cNvSpPr>
            <a:spLocks noGrp="1"/>
          </p:cNvSpPr>
          <p:nvPr>
            <p:ph idx="1"/>
          </p:nvPr>
        </p:nvSpPr>
        <p:spPr>
          <a:xfrm>
            <a:off x="1141413" y="1186774"/>
            <a:ext cx="9905999" cy="5408579"/>
          </a:xfrm>
        </p:spPr>
        <p:txBody>
          <a:bodyPr>
            <a:normAutofit fontScale="92500" lnSpcReduction="10000"/>
          </a:bodyPr>
          <a:lstStyle/>
          <a:p>
            <a:r>
              <a:rPr lang="en-US" sz="3000" dirty="0" smtClean="0"/>
              <a:t>We prefer the DIY kits</a:t>
            </a:r>
          </a:p>
          <a:p>
            <a:pPr lvl="1"/>
            <a:r>
              <a:rPr lang="en-US" sz="2800" dirty="0" smtClean="0"/>
              <a:t>Great experience for students to assemble</a:t>
            </a:r>
          </a:p>
          <a:p>
            <a:pPr lvl="1"/>
            <a:r>
              <a:rPr lang="en-US" sz="2800" dirty="0" smtClean="0"/>
              <a:t>Easy to replace/repair</a:t>
            </a:r>
          </a:p>
          <a:p>
            <a:r>
              <a:rPr lang="en-US" sz="3000" dirty="0" smtClean="0"/>
              <a:t>Inexpensive (especially DIY kits)</a:t>
            </a:r>
          </a:p>
          <a:p>
            <a:r>
              <a:rPr lang="en-US" sz="3000" dirty="0" smtClean="0"/>
              <a:t>Requires careful attention and routine alignment</a:t>
            </a:r>
          </a:p>
          <a:p>
            <a:r>
              <a:rPr lang="en-US" sz="3000" dirty="0" smtClean="0"/>
              <a:t>Have spare parts on hand</a:t>
            </a:r>
          </a:p>
          <a:p>
            <a:r>
              <a:rPr lang="en-US" sz="3000" dirty="0" smtClean="0"/>
              <a:t>Limit filament colors</a:t>
            </a:r>
          </a:p>
          <a:p>
            <a:r>
              <a:rPr lang="en-US" sz="3000" dirty="0" smtClean="0"/>
              <a:t>Requires CAD (SketchUp, </a:t>
            </a:r>
            <a:r>
              <a:rPr lang="en-US" sz="3000" dirty="0" err="1" smtClean="0"/>
              <a:t>Tinkercad</a:t>
            </a:r>
            <a:r>
              <a:rPr lang="en-US" sz="3000" dirty="0" smtClean="0"/>
              <a:t>, </a:t>
            </a:r>
            <a:r>
              <a:rPr lang="en-US" sz="3000" dirty="0" err="1" smtClean="0"/>
              <a:t>Solidworks</a:t>
            </a:r>
            <a:r>
              <a:rPr lang="en-US" sz="3000" dirty="0" smtClean="0"/>
              <a:t>, AutoCAD, etc…)</a:t>
            </a:r>
          </a:p>
          <a:p>
            <a:r>
              <a:rPr lang="en-US" sz="3000" dirty="0" smtClean="0"/>
              <a:t>Requires 3D Printer Host Program (Repetier, MakerWare, etc…)</a:t>
            </a:r>
          </a:p>
          <a:p>
            <a:endParaRPr lang="en-US" sz="3000" dirty="0"/>
          </a:p>
        </p:txBody>
      </p:sp>
      <p:sp>
        <p:nvSpPr>
          <p:cNvPr id="4" name="Slide Number Placeholder 3"/>
          <p:cNvSpPr>
            <a:spLocks noGrp="1"/>
          </p:cNvSpPr>
          <p:nvPr>
            <p:ph type="sldNum" sz="quarter" idx="12"/>
          </p:nvPr>
        </p:nvSpPr>
        <p:spPr>
          <a:xfrm>
            <a:off x="11263292" y="6071960"/>
            <a:ext cx="771089" cy="365125"/>
          </a:xfrm>
        </p:spPr>
        <p:txBody>
          <a:bodyPr/>
          <a:lstStyle/>
          <a:p>
            <a:fld id="{B9698738-B369-4EC2-B00C-B62D0CC57A96}" type="slidenum">
              <a:rPr lang="en-US" smtClean="0"/>
              <a:t>80</a:t>
            </a:fld>
            <a:endParaRPr lang="en-US" dirty="0"/>
          </a:p>
        </p:txBody>
      </p:sp>
    </p:spTree>
    <p:extLst>
      <p:ext uri="{BB962C8B-B14F-4D97-AF65-F5344CB8AC3E}">
        <p14:creationId xmlns:p14="http://schemas.microsoft.com/office/powerpoint/2010/main" val="129707288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4" y="0"/>
            <a:ext cx="9905998" cy="1478570"/>
          </a:xfrm>
        </p:spPr>
        <p:txBody>
          <a:bodyPr/>
          <a:lstStyle/>
          <a:p>
            <a:r>
              <a:rPr lang="en-US" dirty="0" smtClean="0"/>
              <a:t>Laser Cutting</a:t>
            </a:r>
            <a:endParaRPr lang="en-US" dirty="0"/>
          </a:p>
        </p:txBody>
      </p:sp>
      <p:sp>
        <p:nvSpPr>
          <p:cNvPr id="3" name="Content Placeholder 2"/>
          <p:cNvSpPr>
            <a:spLocks noGrp="1"/>
          </p:cNvSpPr>
          <p:nvPr>
            <p:ph idx="1"/>
          </p:nvPr>
        </p:nvSpPr>
        <p:spPr>
          <a:xfrm>
            <a:off x="1141413" y="1147863"/>
            <a:ext cx="9905999" cy="5447489"/>
          </a:xfrm>
        </p:spPr>
        <p:txBody>
          <a:bodyPr>
            <a:normAutofit fontScale="92500" lnSpcReduction="10000"/>
          </a:bodyPr>
          <a:lstStyle/>
          <a:p>
            <a:r>
              <a:rPr lang="en-US" sz="3000" dirty="0" smtClean="0"/>
              <a:t>Very happy with our Boss LS-1630</a:t>
            </a:r>
          </a:p>
          <a:p>
            <a:pPr lvl="1"/>
            <a:r>
              <a:rPr lang="en-US" sz="2800" dirty="0" smtClean="0"/>
              <a:t>Can not cut metal.  (Our Arts department has the LS-2436, which does cut steel sheets.)</a:t>
            </a:r>
          </a:p>
          <a:p>
            <a:r>
              <a:rPr lang="en-US" sz="3000" dirty="0"/>
              <a:t>E</a:t>
            </a:r>
            <a:r>
              <a:rPr lang="en-US" sz="3000" dirty="0" smtClean="0"/>
              <a:t>xpensive (LS-1630: ~$10K.  HS-2436: ~$15K)</a:t>
            </a:r>
          </a:p>
          <a:p>
            <a:r>
              <a:rPr lang="en-US" sz="3000" dirty="0" smtClean="0"/>
              <a:t>Requires some routine maintenance</a:t>
            </a:r>
          </a:p>
          <a:p>
            <a:r>
              <a:rPr lang="en-US" sz="3000" dirty="0" smtClean="0"/>
              <a:t>Proper setup is critical – don’t go it alone</a:t>
            </a:r>
          </a:p>
          <a:p>
            <a:r>
              <a:rPr lang="en-US" sz="3000" dirty="0" smtClean="0"/>
              <a:t>Super easy to use; flawless; cutting edge technology (ha, ha)</a:t>
            </a:r>
          </a:p>
          <a:p>
            <a:r>
              <a:rPr lang="en-US" sz="3000" dirty="0" smtClean="0"/>
              <a:t>Suggest 2D drawing CAD (</a:t>
            </a:r>
            <a:r>
              <a:rPr lang="en-US" sz="3000" dirty="0" err="1" smtClean="0"/>
              <a:t>eMachineShop</a:t>
            </a:r>
            <a:r>
              <a:rPr lang="en-US" sz="3000" dirty="0" smtClean="0"/>
              <a:t>, e.g.)</a:t>
            </a:r>
          </a:p>
          <a:p>
            <a:r>
              <a:rPr lang="en-US" sz="3000" dirty="0" smtClean="0"/>
              <a:t>Requires Laser Host Program (RDWorks, e.g.) </a:t>
            </a:r>
          </a:p>
          <a:p>
            <a:endParaRPr lang="en-US" sz="3000" dirty="0"/>
          </a:p>
        </p:txBody>
      </p:sp>
      <p:sp>
        <p:nvSpPr>
          <p:cNvPr id="4" name="Slide Number Placeholder 3"/>
          <p:cNvSpPr>
            <a:spLocks noGrp="1"/>
          </p:cNvSpPr>
          <p:nvPr>
            <p:ph type="sldNum" sz="quarter" idx="12"/>
          </p:nvPr>
        </p:nvSpPr>
        <p:spPr>
          <a:xfrm>
            <a:off x="11292321" y="6042931"/>
            <a:ext cx="771089" cy="365125"/>
          </a:xfrm>
        </p:spPr>
        <p:txBody>
          <a:bodyPr/>
          <a:lstStyle/>
          <a:p>
            <a:fld id="{B9698738-B369-4EC2-B00C-B62D0CC57A96}" type="slidenum">
              <a:rPr lang="en-US" smtClean="0"/>
              <a:t>81</a:t>
            </a:fld>
            <a:endParaRPr lang="en-US" dirty="0"/>
          </a:p>
        </p:txBody>
      </p:sp>
    </p:spTree>
    <p:extLst>
      <p:ext uri="{BB962C8B-B14F-4D97-AF65-F5344CB8AC3E}">
        <p14:creationId xmlns:p14="http://schemas.microsoft.com/office/powerpoint/2010/main" val="9863509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2" y="181548"/>
            <a:ext cx="10279500" cy="943245"/>
          </a:xfrm>
        </p:spPr>
        <p:txBody>
          <a:bodyPr>
            <a:noAutofit/>
          </a:bodyPr>
          <a:lstStyle/>
          <a:p>
            <a:r>
              <a:rPr lang="en-US" dirty="0" smtClean="0"/>
              <a:t>Final Projects 1</a:t>
            </a:r>
            <a:endParaRPr lang="en-US" dirty="0"/>
          </a:p>
        </p:txBody>
      </p:sp>
      <p:sp>
        <p:nvSpPr>
          <p:cNvPr id="4" name="Slide Number Placeholder 3"/>
          <p:cNvSpPr>
            <a:spLocks noGrp="1"/>
          </p:cNvSpPr>
          <p:nvPr>
            <p:ph type="sldNum" sz="quarter" idx="12"/>
          </p:nvPr>
        </p:nvSpPr>
        <p:spPr>
          <a:xfrm>
            <a:off x="11420911" y="6077483"/>
            <a:ext cx="771089" cy="365125"/>
          </a:xfrm>
        </p:spPr>
        <p:txBody>
          <a:bodyPr/>
          <a:lstStyle/>
          <a:p>
            <a:fld id="{B9698738-B369-4EC2-B00C-B62D0CC57A96}" type="slidenum">
              <a:rPr lang="en-US" smtClean="0"/>
              <a:t>82</a:t>
            </a:fld>
            <a:endParaRPr lang="en-US"/>
          </a:p>
        </p:txBody>
      </p:sp>
      <p:sp>
        <p:nvSpPr>
          <p:cNvPr id="6" name="Content Placeholder 2"/>
          <p:cNvSpPr txBox="1">
            <a:spLocks/>
          </p:cNvSpPr>
          <p:nvPr/>
        </p:nvSpPr>
        <p:spPr>
          <a:xfrm>
            <a:off x="630936" y="1124793"/>
            <a:ext cx="11027664" cy="5476851"/>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347663" indent="-347663"/>
            <a:r>
              <a:rPr lang="en-US" sz="3000" dirty="0" smtClean="0"/>
              <a:t>With luck, students finish their course work (Volume 1 and 2 assignments) by March.</a:t>
            </a:r>
          </a:p>
          <a:p>
            <a:pPr marL="347663" indent="-347663"/>
            <a:r>
              <a:rPr lang="en-US" sz="3000" dirty="0" smtClean="0"/>
              <a:t>The final 10 weeks of the year is then reserved for students to work on their final projects.</a:t>
            </a:r>
          </a:p>
          <a:p>
            <a:pPr marL="347663" indent="-347663"/>
            <a:r>
              <a:rPr lang="en-US" sz="3000" dirty="0" smtClean="0"/>
              <a:t>These can be any robotics, coding, design/art project of their own choosing.  Projects must be approved.</a:t>
            </a:r>
          </a:p>
          <a:p>
            <a:pPr marL="347663" indent="-347663"/>
            <a:r>
              <a:rPr lang="en-US" sz="3000" dirty="0" smtClean="0"/>
              <a:t>Students may work in pairs, but they usually work alone.</a:t>
            </a:r>
          </a:p>
          <a:p>
            <a:pPr marL="347663" indent="-347663"/>
            <a:r>
              <a:rPr lang="en-US" sz="3000" dirty="0" smtClean="0"/>
              <a:t>The final project concludes each year with the </a:t>
            </a:r>
            <a:r>
              <a:rPr lang="en-US" sz="3000" b="1" dirty="0" smtClean="0"/>
              <a:t>Annual</a:t>
            </a:r>
            <a:r>
              <a:rPr lang="en-US" sz="3000" dirty="0" smtClean="0"/>
              <a:t> </a:t>
            </a:r>
            <a:r>
              <a:rPr lang="en-US" sz="3000" b="1" dirty="0" smtClean="0"/>
              <a:t>Robotics Open House</a:t>
            </a:r>
            <a:r>
              <a:rPr lang="en-US" sz="3000" dirty="0" smtClean="0"/>
              <a:t> the Monday before graduation.  This is open to the public and is well-attended.</a:t>
            </a:r>
          </a:p>
          <a:p>
            <a:pPr marL="347663" indent="-347663"/>
            <a:endParaRPr lang="en-US" sz="3000" dirty="0" smtClean="0"/>
          </a:p>
          <a:p>
            <a:pPr marL="347663" indent="-347663"/>
            <a:endParaRPr lang="en-US" sz="3000" dirty="0"/>
          </a:p>
        </p:txBody>
      </p:sp>
    </p:spTree>
    <p:extLst>
      <p:ext uri="{BB962C8B-B14F-4D97-AF65-F5344CB8AC3E}">
        <p14:creationId xmlns:p14="http://schemas.microsoft.com/office/powerpoint/2010/main" val="3012324154"/>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2" y="181548"/>
            <a:ext cx="10279500" cy="943245"/>
          </a:xfrm>
        </p:spPr>
        <p:txBody>
          <a:bodyPr>
            <a:noAutofit/>
          </a:bodyPr>
          <a:lstStyle/>
          <a:p>
            <a:r>
              <a:rPr lang="en-US" dirty="0" smtClean="0"/>
              <a:t>Final Projects 2</a:t>
            </a:r>
            <a:endParaRPr lang="en-US" dirty="0"/>
          </a:p>
        </p:txBody>
      </p:sp>
      <p:sp>
        <p:nvSpPr>
          <p:cNvPr id="4" name="Slide Number Placeholder 3"/>
          <p:cNvSpPr>
            <a:spLocks noGrp="1"/>
          </p:cNvSpPr>
          <p:nvPr>
            <p:ph type="sldNum" sz="quarter" idx="12"/>
          </p:nvPr>
        </p:nvSpPr>
        <p:spPr>
          <a:xfrm>
            <a:off x="11420911" y="6077483"/>
            <a:ext cx="771089" cy="365125"/>
          </a:xfrm>
        </p:spPr>
        <p:txBody>
          <a:bodyPr/>
          <a:lstStyle/>
          <a:p>
            <a:fld id="{B9698738-B369-4EC2-B00C-B62D0CC57A96}" type="slidenum">
              <a:rPr lang="en-US" smtClean="0"/>
              <a:t>83</a:t>
            </a:fld>
            <a:endParaRPr lang="en-US"/>
          </a:p>
        </p:txBody>
      </p:sp>
      <p:sp>
        <p:nvSpPr>
          <p:cNvPr id="6" name="Content Placeholder 2"/>
          <p:cNvSpPr txBox="1">
            <a:spLocks/>
          </p:cNvSpPr>
          <p:nvPr/>
        </p:nvSpPr>
        <p:spPr>
          <a:xfrm>
            <a:off x="630936" y="1124793"/>
            <a:ext cx="11027664" cy="5317815"/>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347663" indent="-347663"/>
            <a:r>
              <a:rPr lang="en-US" sz="3000" dirty="0" smtClean="0"/>
              <a:t>I am continually impressed with the quality of the work of these first year students.  Here are some last year:</a:t>
            </a:r>
          </a:p>
          <a:p>
            <a:pPr marL="347663" indent="-347663"/>
            <a:r>
              <a:rPr lang="en-US" sz="3000" dirty="0" err="1" smtClean="0"/>
              <a:t>Amerley’s</a:t>
            </a:r>
            <a:r>
              <a:rPr lang="en-US" sz="3000" dirty="0"/>
              <a:t> puppet: </a:t>
            </a:r>
            <a:r>
              <a:rPr lang="en-US" sz="3000" dirty="0">
                <a:hlinkClick r:id="rId3"/>
              </a:rPr>
              <a:t>https://</a:t>
            </a:r>
            <a:r>
              <a:rPr lang="en-US" sz="3000" dirty="0" smtClean="0">
                <a:hlinkClick r:id="rId3"/>
              </a:rPr>
              <a:t>youtu.be/8q33-5_dZc0?t=100</a:t>
            </a:r>
            <a:r>
              <a:rPr lang="en-US" sz="3000" dirty="0" smtClean="0"/>
              <a:t> </a:t>
            </a:r>
          </a:p>
          <a:p>
            <a:pPr marL="347663" indent="-347663"/>
            <a:r>
              <a:rPr lang="en-US" sz="3000" dirty="0" smtClean="0"/>
              <a:t>Josh’s </a:t>
            </a:r>
            <a:r>
              <a:rPr lang="en-US" sz="3000" dirty="0"/>
              <a:t>LED display: </a:t>
            </a:r>
            <a:r>
              <a:rPr lang="en-US" sz="3000" dirty="0">
                <a:hlinkClick r:id="rId4"/>
              </a:rPr>
              <a:t>https://</a:t>
            </a:r>
            <a:r>
              <a:rPr lang="en-US" sz="3000" dirty="0" smtClean="0">
                <a:hlinkClick r:id="rId4"/>
              </a:rPr>
              <a:t>youtu.be/6qklIV3SK_4</a:t>
            </a:r>
            <a:r>
              <a:rPr lang="en-US" sz="3000" dirty="0" smtClean="0"/>
              <a:t> </a:t>
            </a:r>
          </a:p>
          <a:p>
            <a:pPr marL="347663" indent="-347663"/>
            <a:r>
              <a:rPr lang="en-US" sz="3000" dirty="0" smtClean="0"/>
              <a:t>Logan </a:t>
            </a:r>
            <a:r>
              <a:rPr lang="en-US" sz="3000" dirty="0"/>
              <a:t>and David’s Hand-E: </a:t>
            </a:r>
            <a:r>
              <a:rPr lang="en-US" sz="3000" dirty="0">
                <a:hlinkClick r:id="rId5"/>
              </a:rPr>
              <a:t>https://</a:t>
            </a:r>
            <a:r>
              <a:rPr lang="en-US" sz="3000" dirty="0" smtClean="0">
                <a:hlinkClick r:id="rId5"/>
              </a:rPr>
              <a:t>youtu.be/ka_jA8xFW-s?t=6</a:t>
            </a:r>
            <a:r>
              <a:rPr lang="en-US" sz="3000" dirty="0" smtClean="0"/>
              <a:t> </a:t>
            </a:r>
          </a:p>
          <a:p>
            <a:pPr marL="347663" indent="-347663"/>
            <a:r>
              <a:rPr lang="en-US" sz="3000" dirty="0" smtClean="0"/>
              <a:t>Brandon’s </a:t>
            </a:r>
            <a:r>
              <a:rPr lang="en-US" sz="3000" dirty="0"/>
              <a:t>Line Recorder/Drawer: </a:t>
            </a:r>
            <a:r>
              <a:rPr lang="en-US" sz="3000" dirty="0">
                <a:hlinkClick r:id="rId6"/>
              </a:rPr>
              <a:t>https://</a:t>
            </a:r>
            <a:r>
              <a:rPr lang="en-US" sz="3000" dirty="0" smtClean="0">
                <a:hlinkClick r:id="rId6"/>
              </a:rPr>
              <a:t>youtu.be/Vf-b2mwbh-Y?t=51</a:t>
            </a:r>
            <a:endParaRPr lang="en-US" sz="3000" dirty="0" smtClean="0"/>
          </a:p>
          <a:p>
            <a:pPr marL="347663" indent="-347663"/>
            <a:r>
              <a:rPr lang="en-US" sz="3000" dirty="0" smtClean="0"/>
              <a:t>Josie’s </a:t>
            </a:r>
            <a:r>
              <a:rPr lang="en-US" sz="3000" dirty="0"/>
              <a:t>pet bunny: </a:t>
            </a:r>
            <a:r>
              <a:rPr lang="en-US" sz="3000" dirty="0">
                <a:hlinkClick r:id="rId7"/>
              </a:rPr>
              <a:t>https://youtu.be/-</a:t>
            </a:r>
            <a:r>
              <a:rPr lang="en-US" sz="3000" dirty="0" smtClean="0">
                <a:hlinkClick r:id="rId7"/>
              </a:rPr>
              <a:t>LBTJ4MI5DY</a:t>
            </a:r>
            <a:r>
              <a:rPr lang="en-US" sz="3000" dirty="0" smtClean="0"/>
              <a:t> </a:t>
            </a:r>
          </a:p>
          <a:p>
            <a:pPr marL="347663" indent="-347663"/>
            <a:r>
              <a:rPr lang="en-US" sz="3000" dirty="0" err="1" smtClean="0"/>
              <a:t>Megha’s</a:t>
            </a:r>
            <a:r>
              <a:rPr lang="en-US" sz="3000" dirty="0" smtClean="0"/>
              <a:t> </a:t>
            </a:r>
            <a:r>
              <a:rPr lang="en-US" sz="3000" dirty="0"/>
              <a:t>ASL Translator: </a:t>
            </a:r>
            <a:r>
              <a:rPr lang="en-US" sz="3000" dirty="0">
                <a:hlinkClick r:id="rId8"/>
              </a:rPr>
              <a:t>https://</a:t>
            </a:r>
            <a:r>
              <a:rPr lang="en-US" sz="3000" dirty="0" smtClean="0">
                <a:hlinkClick r:id="rId8"/>
              </a:rPr>
              <a:t>youtu.be/ztrL0UDUxrM</a:t>
            </a:r>
            <a:endParaRPr lang="en-US" sz="3000" dirty="0" smtClean="0"/>
          </a:p>
          <a:p>
            <a:pPr marL="347663" indent="-347663"/>
            <a:endParaRPr lang="en-US" sz="3000" dirty="0" smtClean="0"/>
          </a:p>
          <a:p>
            <a:pPr marL="347663" indent="-347663"/>
            <a:endParaRPr lang="en-US" sz="3000" dirty="0" smtClean="0"/>
          </a:p>
          <a:p>
            <a:pPr marL="347663" indent="-347663"/>
            <a:endParaRPr lang="en-US" sz="3000" dirty="0" smtClean="0"/>
          </a:p>
          <a:p>
            <a:pPr marL="347663" indent="-347663"/>
            <a:endParaRPr lang="en-US" sz="3000" dirty="0" smtClean="0"/>
          </a:p>
          <a:p>
            <a:pPr marL="347663" indent="-347663"/>
            <a:endParaRPr lang="en-US" sz="3000" dirty="0"/>
          </a:p>
        </p:txBody>
      </p:sp>
    </p:spTree>
    <p:extLst>
      <p:ext uri="{BB962C8B-B14F-4D97-AF65-F5344CB8AC3E}">
        <p14:creationId xmlns:p14="http://schemas.microsoft.com/office/powerpoint/2010/main" val="2640187451"/>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2" y="181548"/>
            <a:ext cx="10279500" cy="943245"/>
          </a:xfrm>
        </p:spPr>
        <p:txBody>
          <a:bodyPr>
            <a:noAutofit/>
          </a:bodyPr>
          <a:lstStyle/>
          <a:p>
            <a:r>
              <a:rPr lang="en-US" dirty="0" smtClean="0"/>
              <a:t>New Integrated Curriculum</a:t>
            </a:r>
            <a:endParaRPr lang="en-US" dirty="0"/>
          </a:p>
        </p:txBody>
      </p:sp>
      <p:sp>
        <p:nvSpPr>
          <p:cNvPr id="4" name="Slide Number Placeholder 3"/>
          <p:cNvSpPr>
            <a:spLocks noGrp="1"/>
          </p:cNvSpPr>
          <p:nvPr>
            <p:ph type="sldNum" sz="quarter" idx="12"/>
          </p:nvPr>
        </p:nvSpPr>
        <p:spPr>
          <a:xfrm>
            <a:off x="11420911" y="6077483"/>
            <a:ext cx="771089" cy="365125"/>
          </a:xfrm>
        </p:spPr>
        <p:txBody>
          <a:bodyPr/>
          <a:lstStyle/>
          <a:p>
            <a:fld id="{B9698738-B369-4EC2-B00C-B62D0CC57A96}" type="slidenum">
              <a:rPr lang="en-US" smtClean="0"/>
              <a:t>84</a:t>
            </a:fld>
            <a:endParaRPr lang="en-US"/>
          </a:p>
        </p:txBody>
      </p:sp>
      <p:sp>
        <p:nvSpPr>
          <p:cNvPr id="6" name="Content Placeholder 2"/>
          <p:cNvSpPr txBox="1">
            <a:spLocks/>
          </p:cNvSpPr>
          <p:nvPr/>
        </p:nvSpPr>
        <p:spPr>
          <a:xfrm>
            <a:off x="630936" y="1124793"/>
            <a:ext cx="11027664" cy="5476851"/>
          </a:xfrm>
          <a:prstGeom prst="rect">
            <a:avLst/>
          </a:prstGeom>
        </p:spPr>
        <p:txBody>
          <a:bodyPr vert="horz" lIns="91440" tIns="45720" rIns="91440" bIns="45720" rtlCol="0">
            <a:normAutofit fontScale="77500" lnSpcReduction="20000"/>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347663" indent="-292100"/>
            <a:r>
              <a:rPr lang="en-US" sz="3000" dirty="0" smtClean="0"/>
              <a:t>For </a:t>
            </a:r>
            <a:r>
              <a:rPr lang="en-US" sz="3000" dirty="0"/>
              <a:t>years, </a:t>
            </a:r>
            <a:r>
              <a:rPr lang="en-US" sz="3000" dirty="0" smtClean="0"/>
              <a:t>I was teaching </a:t>
            </a:r>
            <a:r>
              <a:rPr lang="en-US" sz="3000" dirty="0"/>
              <a:t>chronologically: Start with </a:t>
            </a:r>
            <a:r>
              <a:rPr lang="en-US" sz="3000" dirty="0" smtClean="0"/>
              <a:t>Ch.1 </a:t>
            </a:r>
            <a:r>
              <a:rPr lang="en-US" sz="3000" dirty="0"/>
              <a:t>and </a:t>
            </a:r>
            <a:r>
              <a:rPr lang="en-US" sz="3000" dirty="0" smtClean="0"/>
              <a:t>stop when </a:t>
            </a:r>
            <a:r>
              <a:rPr lang="en-US" sz="3000" dirty="0"/>
              <a:t>you get to </a:t>
            </a:r>
            <a:r>
              <a:rPr lang="en-US" sz="3000" dirty="0" smtClean="0"/>
              <a:t>Ch.22.  Students started </a:t>
            </a:r>
            <a:r>
              <a:rPr lang="en-US" sz="3000" dirty="0"/>
              <a:t>with the basics of coding, and once that was </a:t>
            </a:r>
            <a:r>
              <a:rPr lang="en-US" sz="3000" dirty="0" smtClean="0"/>
              <a:t>done proceeded </a:t>
            </a:r>
            <a:r>
              <a:rPr lang="en-US" sz="3000" dirty="0"/>
              <a:t>to “fun stuff” of electronics, robotics, and engineering. </a:t>
            </a:r>
            <a:endParaRPr lang="en-US" sz="3000" dirty="0" smtClean="0"/>
          </a:p>
          <a:p>
            <a:pPr marL="347663" indent="-292100"/>
            <a:r>
              <a:rPr lang="en-US" sz="3000" dirty="0" smtClean="0"/>
              <a:t>I’m </a:t>
            </a:r>
            <a:r>
              <a:rPr lang="en-US" sz="3000" dirty="0"/>
              <a:t>excited about </a:t>
            </a:r>
            <a:r>
              <a:rPr lang="en-US" sz="3000" dirty="0" smtClean="0"/>
              <a:t>this year’s new </a:t>
            </a:r>
            <a:r>
              <a:rPr lang="en-US" sz="3000" b="1" i="1" dirty="0" smtClean="0"/>
              <a:t>integrated </a:t>
            </a:r>
            <a:r>
              <a:rPr lang="en-US" sz="3000" b="1" i="1" dirty="0"/>
              <a:t>curriculum</a:t>
            </a:r>
            <a:r>
              <a:rPr lang="en-US" sz="3000" dirty="0"/>
              <a:t>. </a:t>
            </a:r>
            <a:r>
              <a:rPr lang="en-US" sz="3000" dirty="0" smtClean="0"/>
              <a:t> We now introduce </a:t>
            </a:r>
            <a:r>
              <a:rPr lang="en-US" sz="3000" dirty="0"/>
              <a:t>the “fun stuff” much earlier, and it has been great!  We still start with learning how to code, but we now introduce physical computing much earlier and integrate coding and hands-on robotics throughout the year.  </a:t>
            </a:r>
            <a:endParaRPr lang="en-US" sz="3000" dirty="0" smtClean="0"/>
          </a:p>
          <a:p>
            <a:pPr marL="347663" indent="-292100"/>
            <a:r>
              <a:rPr lang="en-US" sz="3000" dirty="0"/>
              <a:t>Programming concepts are reinforced as topics are re-covered throughout the year.</a:t>
            </a:r>
          </a:p>
          <a:p>
            <a:pPr marL="347663" indent="-292100"/>
            <a:r>
              <a:rPr lang="en-US" sz="3000" dirty="0" smtClean="0"/>
              <a:t>Students </a:t>
            </a:r>
            <a:r>
              <a:rPr lang="en-US" sz="3000" dirty="0"/>
              <a:t>like it much better – or at least this year’s students seem happier – and they are covering the material much faster.  Some students are already working on their final independent </a:t>
            </a:r>
            <a:r>
              <a:rPr lang="en-US" sz="3000" dirty="0" smtClean="0"/>
              <a:t>project</a:t>
            </a:r>
          </a:p>
          <a:p>
            <a:pPr marL="347663" indent="-292100"/>
            <a:r>
              <a:rPr lang="en-US" sz="3000" dirty="0" smtClean="0"/>
              <a:t>Download my integrated curriculum here: </a:t>
            </a:r>
            <a:r>
              <a:rPr lang="en-US" sz="3000" u="sng" dirty="0" smtClean="0">
                <a:hlinkClick r:id="rId3"/>
              </a:rPr>
              <a:t>www.pcrduino.com/resources/#curriculum</a:t>
            </a:r>
            <a:r>
              <a:rPr lang="en-US" sz="3000" dirty="0" smtClean="0"/>
              <a:t>.</a:t>
            </a:r>
            <a:endParaRPr lang="en-US" sz="3000" dirty="0"/>
          </a:p>
        </p:txBody>
      </p:sp>
    </p:spTree>
    <p:extLst>
      <p:ext uri="{BB962C8B-B14F-4D97-AF65-F5344CB8AC3E}">
        <p14:creationId xmlns:p14="http://schemas.microsoft.com/office/powerpoint/2010/main" val="745890827"/>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2" y="181548"/>
            <a:ext cx="10279500" cy="943245"/>
          </a:xfrm>
        </p:spPr>
        <p:txBody>
          <a:bodyPr>
            <a:noAutofit/>
          </a:bodyPr>
          <a:lstStyle/>
          <a:p>
            <a:r>
              <a:rPr lang="en-US" dirty="0" smtClean="0"/>
              <a:t>New Integrated Curriculum Order</a:t>
            </a:r>
            <a:endParaRPr lang="en-US" dirty="0"/>
          </a:p>
        </p:txBody>
      </p:sp>
      <p:sp>
        <p:nvSpPr>
          <p:cNvPr id="4" name="Slide Number Placeholder 3"/>
          <p:cNvSpPr>
            <a:spLocks noGrp="1"/>
          </p:cNvSpPr>
          <p:nvPr>
            <p:ph type="sldNum" sz="quarter" idx="12"/>
          </p:nvPr>
        </p:nvSpPr>
        <p:spPr>
          <a:xfrm>
            <a:off x="11420911" y="6077483"/>
            <a:ext cx="771089" cy="365125"/>
          </a:xfrm>
        </p:spPr>
        <p:txBody>
          <a:bodyPr/>
          <a:lstStyle/>
          <a:p>
            <a:fld id="{B9698738-B369-4EC2-B00C-B62D0CC57A96}" type="slidenum">
              <a:rPr lang="en-US" smtClean="0"/>
              <a:t>85</a:t>
            </a:fld>
            <a:endParaRPr lang="en-US"/>
          </a:p>
        </p:txBody>
      </p:sp>
      <p:sp>
        <p:nvSpPr>
          <p:cNvPr id="6" name="Content Placeholder 2"/>
          <p:cNvSpPr txBox="1">
            <a:spLocks/>
          </p:cNvSpPr>
          <p:nvPr/>
        </p:nvSpPr>
        <p:spPr>
          <a:xfrm>
            <a:off x="832104" y="941833"/>
            <a:ext cx="11173968" cy="5715000"/>
          </a:xfrm>
          <a:prstGeom prst="rect">
            <a:avLst/>
          </a:prstGeom>
        </p:spPr>
        <p:txBody>
          <a:bodyPr vert="horz" lIns="91440" tIns="45720" rIns="91440" bIns="45720" numCol="3" rtlCol="0">
            <a:normAutofit fontScale="77500" lnSpcReduction="20000"/>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284163"/>
            <a:r>
              <a:rPr lang="en-US" sz="3000" dirty="0"/>
              <a:t>Software </a:t>
            </a:r>
            <a:r>
              <a:rPr lang="en-US" sz="3000" dirty="0" smtClean="0"/>
              <a:t>install</a:t>
            </a:r>
            <a:endParaRPr lang="en-US" sz="3000" dirty="0"/>
          </a:p>
          <a:p>
            <a:pPr marL="284163"/>
            <a:r>
              <a:rPr lang="en-US" sz="3000" smtClean="0"/>
              <a:t>CAD</a:t>
            </a:r>
            <a:r>
              <a:rPr lang="en-US" sz="3000" dirty="0"/>
              <a:t>, </a:t>
            </a:r>
            <a:r>
              <a:rPr lang="en-US" sz="3000" dirty="0" smtClean="0"/>
              <a:t>Laser cutter, </a:t>
            </a:r>
            <a:r>
              <a:rPr lang="en-US" sz="3000"/>
              <a:t>3D </a:t>
            </a:r>
            <a:r>
              <a:rPr lang="en-US" sz="3000" smtClean="0"/>
              <a:t>print</a:t>
            </a:r>
            <a:endParaRPr lang="en-US" sz="3000" dirty="0"/>
          </a:p>
          <a:p>
            <a:pPr marL="284163"/>
            <a:r>
              <a:rPr lang="en-US" sz="3000" dirty="0" err="1" smtClean="0"/>
              <a:t>Ch</a:t>
            </a:r>
            <a:r>
              <a:rPr lang="en-US" sz="3000" dirty="0" smtClean="0"/>
              <a:t> 1. (</a:t>
            </a:r>
            <a:r>
              <a:rPr lang="en-US" sz="3000" dirty="0"/>
              <a:t>h</a:t>
            </a:r>
            <a:r>
              <a:rPr lang="en-US" sz="3000" dirty="0" smtClean="0"/>
              <a:t>ardware setup) </a:t>
            </a:r>
          </a:p>
          <a:p>
            <a:pPr marL="284163"/>
            <a:r>
              <a:rPr lang="en-US" sz="3000" dirty="0" err="1" smtClean="0"/>
              <a:t>Ch</a:t>
            </a:r>
            <a:r>
              <a:rPr lang="en-US" sz="3000" dirty="0" smtClean="0"/>
              <a:t> 2. Serial Output</a:t>
            </a:r>
          </a:p>
          <a:p>
            <a:pPr marL="284163"/>
            <a:r>
              <a:rPr lang="en-US" sz="3000" dirty="0" err="1" smtClean="0"/>
              <a:t>Ch</a:t>
            </a:r>
            <a:r>
              <a:rPr lang="en-US" sz="3000" dirty="0" smtClean="0"/>
              <a:t> 3. Variables &amp; Data Types</a:t>
            </a:r>
          </a:p>
          <a:p>
            <a:pPr marL="284163"/>
            <a:r>
              <a:rPr lang="en-US" sz="3000" dirty="0" err="1" smtClean="0"/>
              <a:t>Ch</a:t>
            </a:r>
            <a:r>
              <a:rPr lang="en-US" sz="3000" dirty="0" smtClean="0"/>
              <a:t> 4. Arithmetic</a:t>
            </a:r>
          </a:p>
          <a:p>
            <a:pPr marL="284163"/>
            <a:r>
              <a:rPr lang="en-US" sz="3000" dirty="0" smtClean="0"/>
              <a:t>Soldering Intro</a:t>
            </a:r>
          </a:p>
          <a:p>
            <a:pPr marL="284163"/>
            <a:r>
              <a:rPr lang="en-US" sz="3000" dirty="0" err="1" smtClean="0"/>
              <a:t>Ch</a:t>
            </a:r>
            <a:r>
              <a:rPr lang="en-US" sz="3000" dirty="0" smtClean="0"/>
              <a:t> 5. Functions</a:t>
            </a:r>
          </a:p>
          <a:p>
            <a:pPr marL="284163"/>
            <a:r>
              <a:rPr lang="en-US" sz="3000" dirty="0" smtClean="0"/>
              <a:t>Solder PRT3 Motherboard</a:t>
            </a:r>
          </a:p>
          <a:p>
            <a:pPr marL="284163"/>
            <a:r>
              <a:rPr lang="en-US" sz="3000" dirty="0" err="1" smtClean="0"/>
              <a:t>Ch</a:t>
            </a:r>
            <a:r>
              <a:rPr lang="en-US" sz="3000" dirty="0" smtClean="0"/>
              <a:t> 13. Electronics Intro</a:t>
            </a:r>
          </a:p>
          <a:p>
            <a:pPr marL="284163"/>
            <a:r>
              <a:rPr lang="en-US" sz="3000" dirty="0" err="1" smtClean="0"/>
              <a:t>Ch</a:t>
            </a:r>
            <a:r>
              <a:rPr lang="en-US" sz="3000" dirty="0" smtClean="0"/>
              <a:t> 14. Circuits</a:t>
            </a:r>
          </a:p>
          <a:p>
            <a:pPr marL="284163"/>
            <a:r>
              <a:rPr lang="en-US" sz="3000" dirty="0" err="1" smtClean="0"/>
              <a:t>Ch</a:t>
            </a:r>
            <a:r>
              <a:rPr lang="en-US" sz="3000" dirty="0" smtClean="0"/>
              <a:t> 15. Sound &amp; Light with PRT3</a:t>
            </a:r>
          </a:p>
          <a:p>
            <a:pPr marL="284163"/>
            <a:r>
              <a:rPr lang="en-US" sz="3000" dirty="0" err="1" smtClean="0"/>
              <a:t>Ch</a:t>
            </a:r>
            <a:r>
              <a:rPr lang="en-US" sz="3000" dirty="0" smtClean="0"/>
              <a:t> 7 Advanced Math (Intensive)</a:t>
            </a:r>
          </a:p>
          <a:p>
            <a:pPr marL="284163"/>
            <a:r>
              <a:rPr lang="en-US" sz="3000" dirty="0" err="1" smtClean="0"/>
              <a:t>Ch</a:t>
            </a:r>
            <a:r>
              <a:rPr lang="en-US" sz="3000" dirty="0" smtClean="0"/>
              <a:t> 6. Serial Keyboard Input</a:t>
            </a:r>
          </a:p>
          <a:p>
            <a:pPr marL="284163"/>
            <a:r>
              <a:rPr lang="en-US" sz="3000" dirty="0" err="1" smtClean="0"/>
              <a:t>Ch</a:t>
            </a:r>
            <a:r>
              <a:rPr lang="en-US" sz="3000" dirty="0" smtClean="0"/>
              <a:t> 8. Random Numbers</a:t>
            </a:r>
          </a:p>
          <a:p>
            <a:pPr marL="284163"/>
            <a:r>
              <a:rPr lang="en-US" sz="3000" dirty="0" err="1" smtClean="0"/>
              <a:t>Ch</a:t>
            </a:r>
            <a:r>
              <a:rPr lang="en-US" sz="3000" dirty="0" smtClean="0"/>
              <a:t> 16. Sound &amp; Light with digitalWrite()</a:t>
            </a:r>
          </a:p>
          <a:p>
            <a:pPr marL="284163"/>
            <a:r>
              <a:rPr lang="en-US" sz="3000" dirty="0" err="1" smtClean="0"/>
              <a:t>Ch</a:t>
            </a:r>
            <a:r>
              <a:rPr lang="en-US" sz="3000" dirty="0" smtClean="0"/>
              <a:t> 10. Do Loops</a:t>
            </a:r>
          </a:p>
          <a:p>
            <a:pPr marL="284163"/>
            <a:r>
              <a:rPr lang="en-US" sz="3000" dirty="0" err="1" smtClean="0"/>
              <a:t>Ch</a:t>
            </a:r>
            <a:r>
              <a:rPr lang="en-US" sz="3000" dirty="0" smtClean="0"/>
              <a:t> 11. For Loops</a:t>
            </a:r>
          </a:p>
          <a:p>
            <a:pPr marL="284163"/>
            <a:r>
              <a:rPr lang="en-US" sz="3000" dirty="0" err="1"/>
              <a:t>Ch</a:t>
            </a:r>
            <a:r>
              <a:rPr lang="en-US" sz="3000" dirty="0"/>
              <a:t> </a:t>
            </a:r>
            <a:r>
              <a:rPr lang="en-US" sz="3000" dirty="0" smtClean="0"/>
              <a:t>17. </a:t>
            </a:r>
            <a:r>
              <a:rPr lang="en-US" sz="3000" dirty="0"/>
              <a:t>Sound &amp; Light with </a:t>
            </a:r>
            <a:r>
              <a:rPr lang="en-US" sz="3000" dirty="0" smtClean="0"/>
              <a:t>analogWrite()</a:t>
            </a:r>
          </a:p>
          <a:p>
            <a:pPr marL="284163"/>
            <a:r>
              <a:rPr lang="en-US" sz="3000" dirty="0" err="1" smtClean="0"/>
              <a:t>Ch</a:t>
            </a:r>
            <a:r>
              <a:rPr lang="en-US" sz="3000" dirty="0" smtClean="0"/>
              <a:t> 18. Servo Intro</a:t>
            </a:r>
          </a:p>
          <a:p>
            <a:pPr marL="284163"/>
            <a:r>
              <a:rPr lang="en-US" sz="3000" dirty="0" err="1" smtClean="0"/>
              <a:t>Ch</a:t>
            </a:r>
            <a:r>
              <a:rPr lang="en-US" sz="3000" dirty="0" smtClean="0"/>
              <a:t> 19. Robot Motion</a:t>
            </a:r>
          </a:p>
          <a:p>
            <a:pPr marL="284163"/>
            <a:r>
              <a:rPr lang="en-US" sz="3000" dirty="0" err="1" smtClean="0"/>
              <a:t>Ch</a:t>
            </a:r>
            <a:r>
              <a:rPr lang="en-US" sz="3000" dirty="0" smtClean="0"/>
              <a:t> 9. If-Then Logic</a:t>
            </a:r>
          </a:p>
          <a:p>
            <a:pPr marL="284163"/>
            <a:r>
              <a:rPr lang="en-US" sz="3000" dirty="0" err="1" smtClean="0"/>
              <a:t>Ch</a:t>
            </a:r>
            <a:r>
              <a:rPr lang="en-US" sz="3000" dirty="0" smtClean="0"/>
              <a:t> 10 &amp; 11 Re-do with Logic</a:t>
            </a:r>
          </a:p>
          <a:p>
            <a:pPr marL="284163"/>
            <a:r>
              <a:rPr lang="en-US" sz="3000" dirty="0" err="1" smtClean="0"/>
              <a:t>Ch</a:t>
            </a:r>
            <a:r>
              <a:rPr lang="en-US" sz="3000" dirty="0" smtClean="0"/>
              <a:t> 20. IR Range Sensors</a:t>
            </a:r>
          </a:p>
          <a:p>
            <a:pPr marL="284163"/>
            <a:r>
              <a:rPr lang="en-US" sz="3000" dirty="0" err="1" smtClean="0"/>
              <a:t>Ch</a:t>
            </a:r>
            <a:r>
              <a:rPr lang="en-US" sz="3000" dirty="0" smtClean="0"/>
              <a:t> 21. Environmental Sensing</a:t>
            </a:r>
          </a:p>
          <a:p>
            <a:pPr marL="284163"/>
            <a:r>
              <a:rPr lang="en-US" sz="3000" dirty="0" err="1" smtClean="0"/>
              <a:t>Ch</a:t>
            </a:r>
            <a:r>
              <a:rPr lang="en-US" sz="3000" dirty="0" smtClean="0"/>
              <a:t> 22. Ultrasonic Range Sensors</a:t>
            </a:r>
          </a:p>
          <a:p>
            <a:pPr marL="284163"/>
            <a:r>
              <a:rPr lang="en-US" sz="3000" dirty="0" smtClean="0"/>
              <a:t>Final Projects</a:t>
            </a:r>
            <a:endParaRPr lang="en-US" sz="3000" dirty="0"/>
          </a:p>
          <a:p>
            <a:pPr marL="284163"/>
            <a:endParaRPr lang="en-US" sz="3000" dirty="0"/>
          </a:p>
        </p:txBody>
      </p:sp>
    </p:spTree>
    <p:extLst>
      <p:ext uri="{BB962C8B-B14F-4D97-AF65-F5344CB8AC3E}">
        <p14:creationId xmlns:p14="http://schemas.microsoft.com/office/powerpoint/2010/main" val="2831270204"/>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2" y="181548"/>
            <a:ext cx="10279500" cy="943245"/>
          </a:xfrm>
        </p:spPr>
        <p:txBody>
          <a:bodyPr>
            <a:noAutofit/>
          </a:bodyPr>
          <a:lstStyle/>
          <a:p>
            <a:r>
              <a:rPr lang="en-US" dirty="0" smtClean="0"/>
              <a:t>Outside Events</a:t>
            </a:r>
            <a:endParaRPr lang="en-US" dirty="0"/>
          </a:p>
        </p:txBody>
      </p:sp>
      <p:sp>
        <p:nvSpPr>
          <p:cNvPr id="4" name="Slide Number Placeholder 3"/>
          <p:cNvSpPr>
            <a:spLocks noGrp="1"/>
          </p:cNvSpPr>
          <p:nvPr>
            <p:ph type="sldNum" sz="quarter" idx="12"/>
          </p:nvPr>
        </p:nvSpPr>
        <p:spPr>
          <a:xfrm>
            <a:off x="11420911" y="6077483"/>
            <a:ext cx="771089" cy="365125"/>
          </a:xfrm>
        </p:spPr>
        <p:txBody>
          <a:bodyPr/>
          <a:lstStyle/>
          <a:p>
            <a:fld id="{B9698738-B369-4EC2-B00C-B62D0CC57A96}" type="slidenum">
              <a:rPr lang="en-US" smtClean="0"/>
              <a:t>86</a:t>
            </a:fld>
            <a:endParaRPr lang="en-US"/>
          </a:p>
        </p:txBody>
      </p:sp>
      <p:sp>
        <p:nvSpPr>
          <p:cNvPr id="6" name="Content Placeholder 2"/>
          <p:cNvSpPr txBox="1">
            <a:spLocks/>
          </p:cNvSpPr>
          <p:nvPr/>
        </p:nvSpPr>
        <p:spPr>
          <a:xfrm>
            <a:off x="630936" y="1197621"/>
            <a:ext cx="11274552" cy="5404023"/>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347663" indent="-347663"/>
            <a:r>
              <a:rPr lang="en-US" sz="3600" dirty="0" smtClean="0"/>
              <a:t>Students are required to attend or compete in at least one </a:t>
            </a:r>
            <a:r>
              <a:rPr lang="en-US" sz="3600" b="1" dirty="0" smtClean="0"/>
              <a:t>Outside Event</a:t>
            </a:r>
            <a:r>
              <a:rPr lang="en-US" sz="3600" dirty="0" smtClean="0"/>
              <a:t>.  This may include:</a:t>
            </a:r>
          </a:p>
          <a:p>
            <a:pPr marL="804863" lvl="1" indent="-347663"/>
            <a:r>
              <a:rPr lang="en-US" sz="3200" dirty="0" smtClean="0"/>
              <a:t>Trinity College International Robot Firefighting Competition</a:t>
            </a:r>
          </a:p>
          <a:p>
            <a:pPr marL="804863" lvl="1" indent="-347663"/>
            <a:r>
              <a:rPr lang="en-US" sz="3200" dirty="0" smtClean="0"/>
              <a:t>George School Robotics Invitational Competition</a:t>
            </a:r>
          </a:p>
          <a:p>
            <a:pPr marL="804863" lvl="1" indent="-347663"/>
            <a:r>
              <a:rPr lang="en-US" sz="3200" dirty="0" smtClean="0"/>
              <a:t>Teacher Training Workshops at George School</a:t>
            </a:r>
          </a:p>
          <a:p>
            <a:pPr marL="804863" lvl="1" indent="-347663"/>
            <a:r>
              <a:rPr lang="en-US" sz="3200" dirty="0" smtClean="0"/>
              <a:t>Admissions Open House Events</a:t>
            </a:r>
          </a:p>
          <a:p>
            <a:pPr marL="804863" lvl="1" indent="-347663"/>
            <a:endParaRPr lang="en-US" sz="3200" dirty="0" smtClean="0"/>
          </a:p>
        </p:txBody>
      </p:sp>
    </p:spTree>
    <p:extLst>
      <p:ext uri="{BB962C8B-B14F-4D97-AF65-F5344CB8AC3E}">
        <p14:creationId xmlns:p14="http://schemas.microsoft.com/office/powerpoint/2010/main" val="3516517916"/>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2" y="181548"/>
            <a:ext cx="10279500" cy="943245"/>
          </a:xfrm>
        </p:spPr>
        <p:txBody>
          <a:bodyPr>
            <a:noAutofit/>
          </a:bodyPr>
          <a:lstStyle/>
          <a:p>
            <a:r>
              <a:rPr lang="en-US" dirty="0" smtClean="0"/>
              <a:t>George School Robotics Invitational</a:t>
            </a:r>
            <a:endParaRPr lang="en-US" dirty="0"/>
          </a:p>
        </p:txBody>
      </p:sp>
      <p:sp>
        <p:nvSpPr>
          <p:cNvPr id="4" name="Slide Number Placeholder 3"/>
          <p:cNvSpPr>
            <a:spLocks noGrp="1"/>
          </p:cNvSpPr>
          <p:nvPr>
            <p:ph type="sldNum" sz="quarter" idx="12"/>
          </p:nvPr>
        </p:nvSpPr>
        <p:spPr>
          <a:xfrm>
            <a:off x="11420911" y="6077483"/>
            <a:ext cx="771089" cy="365125"/>
          </a:xfrm>
        </p:spPr>
        <p:txBody>
          <a:bodyPr/>
          <a:lstStyle/>
          <a:p>
            <a:fld id="{B9698738-B369-4EC2-B00C-B62D0CC57A96}" type="slidenum">
              <a:rPr lang="en-US" smtClean="0"/>
              <a:t>87</a:t>
            </a:fld>
            <a:endParaRPr lang="en-US"/>
          </a:p>
        </p:txBody>
      </p:sp>
      <p:sp>
        <p:nvSpPr>
          <p:cNvPr id="6" name="Content Placeholder 2"/>
          <p:cNvSpPr txBox="1">
            <a:spLocks/>
          </p:cNvSpPr>
          <p:nvPr/>
        </p:nvSpPr>
        <p:spPr>
          <a:xfrm>
            <a:off x="630936" y="1197621"/>
            <a:ext cx="11274552" cy="5404023"/>
          </a:xfrm>
          <a:prstGeom prst="rect">
            <a:avLst/>
          </a:prstGeom>
        </p:spPr>
        <p:txBody>
          <a:bodyPr vert="horz" lIns="91440" tIns="45720" rIns="91440" bIns="45720" rtlCol="0">
            <a:no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347663" indent="-347663"/>
            <a:r>
              <a:rPr lang="en-US" sz="3200" dirty="0" smtClean="0"/>
              <a:t>No prep!  Low pressure!</a:t>
            </a:r>
          </a:p>
          <a:p>
            <a:pPr marL="347663" indent="-347663"/>
            <a:r>
              <a:rPr lang="en-US" sz="3200" dirty="0" smtClean="0"/>
              <a:t>A robotics hack-a-thon. Great way to network. </a:t>
            </a:r>
          </a:p>
          <a:p>
            <a:pPr marL="347663" indent="-347663"/>
            <a:r>
              <a:rPr lang="en-US" sz="3200" dirty="0" smtClean="0"/>
              <a:t>Show up and solve as many challenges as you can in six hours.</a:t>
            </a:r>
          </a:p>
          <a:p>
            <a:pPr marL="347663" indent="-347663"/>
            <a:r>
              <a:rPr lang="en-US" sz="3200" dirty="0" smtClean="0"/>
              <a:t>Static and dynamic challenges.  </a:t>
            </a:r>
          </a:p>
          <a:p>
            <a:pPr marL="347663" indent="-347663"/>
            <a:r>
              <a:rPr lang="en-US" sz="3200" dirty="0" smtClean="0"/>
              <a:t>Team and Individuals.</a:t>
            </a:r>
            <a:endParaRPr lang="en-US" sz="3200" dirty="0"/>
          </a:p>
          <a:p>
            <a:pPr marL="347663" indent="-347663"/>
            <a:r>
              <a:rPr lang="en-US" sz="3200" dirty="0" smtClean="0"/>
              <a:t>Interested?</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68212" y="3346943"/>
            <a:ext cx="5503403" cy="3095665"/>
          </a:xfrm>
          <a:prstGeom prst="rect">
            <a:avLst/>
          </a:prstGeom>
        </p:spPr>
      </p:pic>
    </p:spTree>
    <p:extLst>
      <p:ext uri="{BB962C8B-B14F-4D97-AF65-F5344CB8AC3E}">
        <p14:creationId xmlns:p14="http://schemas.microsoft.com/office/powerpoint/2010/main" val="3036751085"/>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2" y="181548"/>
            <a:ext cx="10279500" cy="943245"/>
          </a:xfrm>
        </p:spPr>
        <p:txBody>
          <a:bodyPr>
            <a:noAutofit/>
          </a:bodyPr>
          <a:lstStyle/>
          <a:p>
            <a:r>
              <a:rPr lang="en-US" dirty="0" smtClean="0"/>
              <a:t>George School Robotics Invitational</a:t>
            </a:r>
            <a:endParaRPr lang="en-US" dirty="0"/>
          </a:p>
        </p:txBody>
      </p:sp>
      <p:sp>
        <p:nvSpPr>
          <p:cNvPr id="4" name="Slide Number Placeholder 3"/>
          <p:cNvSpPr>
            <a:spLocks noGrp="1"/>
          </p:cNvSpPr>
          <p:nvPr>
            <p:ph type="sldNum" sz="quarter" idx="12"/>
          </p:nvPr>
        </p:nvSpPr>
        <p:spPr>
          <a:xfrm>
            <a:off x="11420911" y="6077483"/>
            <a:ext cx="771089" cy="365125"/>
          </a:xfrm>
        </p:spPr>
        <p:txBody>
          <a:bodyPr/>
          <a:lstStyle/>
          <a:p>
            <a:fld id="{B9698738-B369-4EC2-B00C-B62D0CC57A96}" type="slidenum">
              <a:rPr lang="en-US" smtClean="0"/>
              <a:t>88</a:t>
            </a:fld>
            <a:endParaRPr lang="en-US"/>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34274" y="3872198"/>
            <a:ext cx="4876799" cy="2743200"/>
          </a:xfrm>
          <a:prstGeom prst="rect">
            <a:avLst/>
          </a:prstGeom>
        </p:spPr>
      </p:pic>
      <p:pic>
        <p:nvPicPr>
          <p:cNvPr id="9" name="Picture 8"/>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l="6149" t="3954" r="11567"/>
          <a:stretch/>
        </p:blipFill>
        <p:spPr>
          <a:xfrm>
            <a:off x="1600195" y="970112"/>
            <a:ext cx="4177991" cy="2743200"/>
          </a:xfrm>
          <a:prstGeom prst="rect">
            <a:avLst/>
          </a:prstGeom>
        </p:spPr>
      </p:pic>
      <p:pic>
        <p:nvPicPr>
          <p:cNvPr id="10" name="Picture 9"/>
          <p:cNvPicPr>
            <a:picLocks noChangeAspect="1"/>
          </p:cNvPicPr>
          <p:nvPr/>
        </p:nvPicPr>
        <p:blipFill rotWithShape="1">
          <a:blip r:embed="rId6" cstate="print">
            <a:extLst>
              <a:ext uri="{28A0092B-C50C-407E-A947-70E740481C1C}">
                <a14:useLocalDpi xmlns:a14="http://schemas.microsoft.com/office/drawing/2010/main" val="0"/>
              </a:ext>
            </a:extLst>
          </a:blip>
          <a:srcRect l="-56" t="11111" r="11043"/>
          <a:stretch/>
        </p:blipFill>
        <p:spPr>
          <a:xfrm>
            <a:off x="6034274" y="970112"/>
            <a:ext cx="4883662" cy="2743200"/>
          </a:xfrm>
          <a:prstGeom prst="rect">
            <a:avLst/>
          </a:prstGeom>
        </p:spPr>
      </p:pic>
      <p:pic>
        <p:nvPicPr>
          <p:cNvPr id="12" name="Picture 11"/>
          <p:cNvPicPr>
            <a:picLocks noChangeAspect="1"/>
          </p:cNvPicPr>
          <p:nvPr/>
        </p:nvPicPr>
        <p:blipFill rotWithShape="1">
          <a:blip r:embed="rId7" cstate="print">
            <a:extLst>
              <a:ext uri="{28A0092B-C50C-407E-A947-70E740481C1C}">
                <a14:useLocalDpi xmlns:a14="http://schemas.microsoft.com/office/drawing/2010/main" val="0"/>
              </a:ext>
            </a:extLst>
          </a:blip>
          <a:srcRect l="4720" r="9592"/>
          <a:stretch/>
        </p:blipFill>
        <p:spPr>
          <a:xfrm>
            <a:off x="1600195" y="3872198"/>
            <a:ext cx="4178808" cy="2743200"/>
          </a:xfrm>
          <a:prstGeom prst="rect">
            <a:avLst/>
          </a:prstGeom>
        </p:spPr>
      </p:pic>
    </p:spTree>
    <p:extLst>
      <p:ext uri="{BB962C8B-B14F-4D97-AF65-F5344CB8AC3E}">
        <p14:creationId xmlns:p14="http://schemas.microsoft.com/office/powerpoint/2010/main" val="3371826806"/>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4" y="0"/>
            <a:ext cx="9905998" cy="1031132"/>
          </a:xfrm>
        </p:spPr>
        <p:txBody>
          <a:bodyPr>
            <a:normAutofit/>
          </a:bodyPr>
          <a:lstStyle/>
          <a:p>
            <a:r>
              <a:rPr lang="en-US" dirty="0" smtClean="0"/>
              <a:t>The Future of GS Computer Science</a:t>
            </a:r>
            <a:endParaRPr lang="en-US" dirty="0"/>
          </a:p>
        </p:txBody>
      </p:sp>
      <p:sp>
        <p:nvSpPr>
          <p:cNvPr id="3" name="Content Placeholder 2"/>
          <p:cNvSpPr>
            <a:spLocks noGrp="1"/>
          </p:cNvSpPr>
          <p:nvPr>
            <p:ph idx="1"/>
          </p:nvPr>
        </p:nvSpPr>
        <p:spPr>
          <a:xfrm>
            <a:off x="900780" y="1031132"/>
            <a:ext cx="10890167" cy="5465202"/>
          </a:xfrm>
        </p:spPr>
        <p:txBody>
          <a:bodyPr>
            <a:normAutofit/>
          </a:bodyPr>
          <a:lstStyle/>
          <a:p>
            <a:r>
              <a:rPr lang="en-US" sz="3000" dirty="0" smtClean="0"/>
              <a:t>New projects laboratory with industrial </a:t>
            </a:r>
            <a:r>
              <a:rPr lang="en-US" sz="3000" dirty="0"/>
              <a:t>robotic arm: </a:t>
            </a:r>
            <a:r>
              <a:rPr lang="en-US" sz="3000" dirty="0">
                <a:hlinkClick r:id="rId2"/>
              </a:rPr>
              <a:t>https://</a:t>
            </a:r>
            <a:r>
              <a:rPr lang="en-US" sz="3000" dirty="0" smtClean="0">
                <a:hlinkClick r:id="rId2"/>
              </a:rPr>
              <a:t>www.youtube.com/watch?v=1uZ1uDm9kYQ&amp;list=UU18PG4C1AbRXNfd4lcFGUaw</a:t>
            </a:r>
            <a:r>
              <a:rPr lang="en-US" sz="3000" dirty="0" smtClean="0"/>
              <a:t> </a:t>
            </a:r>
          </a:p>
          <a:p>
            <a:r>
              <a:rPr lang="en-US" sz="3000" dirty="0" smtClean="0"/>
              <a:t>Continue to foster minority and female involvement</a:t>
            </a:r>
          </a:p>
          <a:p>
            <a:r>
              <a:rPr lang="en-US" sz="3000" dirty="0"/>
              <a:t>Addition of AP Computer Science Principles</a:t>
            </a:r>
            <a:r>
              <a:rPr lang="en-US" sz="3000" dirty="0" smtClean="0"/>
              <a:t>?</a:t>
            </a:r>
          </a:p>
          <a:p>
            <a:r>
              <a:rPr lang="en-US" sz="3000" dirty="0" smtClean="0"/>
              <a:t>IB Design Technology</a:t>
            </a:r>
          </a:p>
          <a:p>
            <a:r>
              <a:rPr lang="en-US" sz="3000" dirty="0" smtClean="0"/>
              <a:t>Maker Space(s)?</a:t>
            </a:r>
          </a:p>
          <a:p>
            <a:r>
              <a:rPr lang="en-US" sz="3000" dirty="0" smtClean="0"/>
              <a:t>Break into the 9</a:t>
            </a:r>
            <a:r>
              <a:rPr lang="en-US" sz="3000" baseline="30000" dirty="0" smtClean="0"/>
              <a:t>th</a:t>
            </a:r>
            <a:r>
              <a:rPr lang="en-US" sz="3000" dirty="0" smtClean="0"/>
              <a:t> grade curriculum?</a:t>
            </a:r>
            <a:endParaRPr lang="en-US" sz="3000" dirty="0"/>
          </a:p>
          <a:p>
            <a:endParaRPr lang="en-US" sz="3000" dirty="0" smtClean="0"/>
          </a:p>
          <a:p>
            <a:endParaRPr lang="en-US" sz="2800" dirty="0" smtClean="0"/>
          </a:p>
        </p:txBody>
      </p:sp>
      <p:sp>
        <p:nvSpPr>
          <p:cNvPr id="4" name="Slide Number Placeholder 3"/>
          <p:cNvSpPr>
            <a:spLocks noGrp="1"/>
          </p:cNvSpPr>
          <p:nvPr>
            <p:ph type="sldNum" sz="quarter" idx="12"/>
          </p:nvPr>
        </p:nvSpPr>
        <p:spPr/>
        <p:txBody>
          <a:bodyPr/>
          <a:lstStyle/>
          <a:p>
            <a:fld id="{B9698738-B369-4EC2-B00C-B62D0CC57A96}" type="slidenum">
              <a:rPr lang="en-US" smtClean="0"/>
              <a:t>89</a:t>
            </a:fld>
            <a:endParaRPr lang="en-US"/>
          </a:p>
        </p:txBody>
      </p:sp>
    </p:spTree>
    <p:extLst>
      <p:ext uri="{BB962C8B-B14F-4D97-AF65-F5344CB8AC3E}">
        <p14:creationId xmlns:p14="http://schemas.microsoft.com/office/powerpoint/2010/main" val="13005101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3" y="0"/>
            <a:ext cx="10227171" cy="1206195"/>
          </a:xfrm>
        </p:spPr>
        <p:txBody>
          <a:bodyPr>
            <a:normAutofit/>
          </a:bodyPr>
          <a:lstStyle/>
          <a:p>
            <a:r>
              <a:rPr lang="en-US" dirty="0" smtClean="0"/>
              <a:t>Physical Computing: Sensors</a:t>
            </a:r>
            <a:endParaRPr lang="en-US" dirty="0"/>
          </a:p>
        </p:txBody>
      </p:sp>
      <p:sp>
        <p:nvSpPr>
          <p:cNvPr id="3" name="Content Placeholder 2"/>
          <p:cNvSpPr>
            <a:spLocks noGrp="1"/>
          </p:cNvSpPr>
          <p:nvPr>
            <p:ph idx="1"/>
          </p:nvPr>
        </p:nvSpPr>
        <p:spPr>
          <a:xfrm>
            <a:off x="1141413" y="1031098"/>
            <a:ext cx="10568366" cy="5651805"/>
          </a:xfrm>
        </p:spPr>
        <p:txBody>
          <a:bodyPr>
            <a:noAutofit/>
          </a:bodyPr>
          <a:lstStyle/>
          <a:p>
            <a:r>
              <a:rPr lang="en-US" sz="3000" dirty="0" smtClean="0"/>
              <a:t>Physical computing is also about gathering information from sensors and other input devices such as keyboards, buttons, and switches.  What we can sense today is incredible: temperature, light, force, flexion, </a:t>
            </a:r>
            <a:r>
              <a:rPr lang="en-US" sz="3000" dirty="0"/>
              <a:t>range (distance), </a:t>
            </a:r>
            <a:r>
              <a:rPr lang="en-US" sz="3000" dirty="0" smtClean="0"/>
              <a:t>rotation, acceleration, magnetic field, voltage, current, moisture, fire, CO, pH, turbidity, conductivity, GPS, infrared, UV, muscle contraction, vision, … the list goes on and on and on.</a:t>
            </a:r>
          </a:p>
          <a:p>
            <a:r>
              <a:rPr lang="en-US" sz="3000" dirty="0" smtClean="0"/>
              <a:t>Sensors are typically inexpensive and often come ready to plug in.  However, it is fun to build your own, too!</a:t>
            </a:r>
          </a:p>
        </p:txBody>
      </p:sp>
      <p:sp>
        <p:nvSpPr>
          <p:cNvPr id="4" name="Slide Number Placeholder 3"/>
          <p:cNvSpPr>
            <a:spLocks noGrp="1"/>
          </p:cNvSpPr>
          <p:nvPr>
            <p:ph type="sldNum" sz="quarter" idx="12"/>
          </p:nvPr>
        </p:nvSpPr>
        <p:spPr/>
        <p:txBody>
          <a:bodyPr/>
          <a:lstStyle/>
          <a:p>
            <a:fld id="{B9698738-B369-4EC2-B00C-B62D0CC57A96}" type="slidenum">
              <a:rPr lang="en-US" smtClean="0"/>
              <a:t>9</a:t>
            </a:fld>
            <a:endParaRPr lang="en-US"/>
          </a:p>
        </p:txBody>
      </p:sp>
    </p:spTree>
    <p:extLst>
      <p:ext uri="{BB962C8B-B14F-4D97-AF65-F5344CB8AC3E}">
        <p14:creationId xmlns:p14="http://schemas.microsoft.com/office/powerpoint/2010/main" val="3292338165"/>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4" y="0"/>
            <a:ext cx="9905998" cy="1478570"/>
          </a:xfrm>
        </p:spPr>
        <p:txBody>
          <a:bodyPr/>
          <a:lstStyle/>
          <a:p>
            <a:r>
              <a:rPr lang="en-US" dirty="0" smtClean="0"/>
              <a:t>Final Thoughts 1</a:t>
            </a:r>
            <a:endParaRPr lang="en-US" dirty="0"/>
          </a:p>
        </p:txBody>
      </p:sp>
      <p:sp>
        <p:nvSpPr>
          <p:cNvPr id="3" name="Content Placeholder 2"/>
          <p:cNvSpPr>
            <a:spLocks noGrp="1"/>
          </p:cNvSpPr>
          <p:nvPr>
            <p:ph idx="1"/>
          </p:nvPr>
        </p:nvSpPr>
        <p:spPr>
          <a:xfrm>
            <a:off x="1141413" y="1323834"/>
            <a:ext cx="9905999" cy="5172500"/>
          </a:xfrm>
        </p:spPr>
        <p:txBody>
          <a:bodyPr>
            <a:normAutofit/>
          </a:bodyPr>
          <a:lstStyle/>
          <a:p>
            <a:pPr lvl="0"/>
            <a:r>
              <a:rPr lang="en-US" sz="3200" dirty="0" smtClean="0"/>
              <a:t>I am lucky</a:t>
            </a:r>
            <a:r>
              <a:rPr lang="en-US" sz="3200" dirty="0"/>
              <a:t>.  One day, embedded controllers will be the “boring” physics, </a:t>
            </a:r>
            <a:r>
              <a:rPr lang="en-US" sz="3200" dirty="0" smtClean="0"/>
              <a:t>chemistry, </a:t>
            </a:r>
            <a:r>
              <a:rPr lang="en-US" sz="3200" dirty="0"/>
              <a:t>and </a:t>
            </a:r>
            <a:r>
              <a:rPr lang="en-US" sz="3200" dirty="0" smtClean="0"/>
              <a:t>biology </a:t>
            </a:r>
            <a:r>
              <a:rPr lang="en-US" sz="3200" dirty="0"/>
              <a:t>classes of today.  </a:t>
            </a:r>
            <a:endParaRPr lang="en-US" sz="3200" dirty="0" smtClean="0"/>
          </a:p>
          <a:p>
            <a:pPr lvl="0"/>
            <a:r>
              <a:rPr lang="en-US" sz="3200" dirty="0" smtClean="0"/>
              <a:t>I am </a:t>
            </a:r>
            <a:r>
              <a:rPr lang="en-US" sz="3200" dirty="0"/>
              <a:t>lucky that cutting edge tech is available in high school classrooms today.  </a:t>
            </a:r>
            <a:endParaRPr lang="en-US" sz="3200" dirty="0" smtClean="0"/>
          </a:p>
          <a:p>
            <a:pPr lvl="0"/>
            <a:r>
              <a:rPr lang="en-US" sz="3200" dirty="0" smtClean="0"/>
              <a:t>We </a:t>
            </a:r>
            <a:r>
              <a:rPr lang="en-US" sz="3200" dirty="0"/>
              <a:t>should ride the wave of student excitement while it still fresh and new.  The beauty of today’s embedded tech is that both the coding and the electronics are </a:t>
            </a:r>
            <a:r>
              <a:rPr lang="en-US" sz="3200" i="1" dirty="0" smtClean="0"/>
              <a:t>still</a:t>
            </a:r>
            <a:r>
              <a:rPr lang="en-US" sz="3200" dirty="0" smtClean="0"/>
              <a:t> accessible </a:t>
            </a:r>
            <a:r>
              <a:rPr lang="en-US" sz="3200" dirty="0"/>
              <a:t>to the complete neophyte.</a:t>
            </a:r>
          </a:p>
        </p:txBody>
      </p:sp>
      <p:sp>
        <p:nvSpPr>
          <p:cNvPr id="4" name="Slide Number Placeholder 3"/>
          <p:cNvSpPr>
            <a:spLocks noGrp="1"/>
          </p:cNvSpPr>
          <p:nvPr>
            <p:ph type="sldNum" sz="quarter" idx="12"/>
          </p:nvPr>
        </p:nvSpPr>
        <p:spPr>
          <a:xfrm>
            <a:off x="11277807" y="6131209"/>
            <a:ext cx="771089" cy="365125"/>
          </a:xfrm>
        </p:spPr>
        <p:txBody>
          <a:bodyPr/>
          <a:lstStyle/>
          <a:p>
            <a:fld id="{B9698738-B369-4EC2-B00C-B62D0CC57A96}" type="slidenum">
              <a:rPr lang="en-US" smtClean="0"/>
              <a:t>90</a:t>
            </a:fld>
            <a:endParaRPr lang="en-US"/>
          </a:p>
        </p:txBody>
      </p:sp>
    </p:spTree>
    <p:extLst>
      <p:ext uri="{BB962C8B-B14F-4D97-AF65-F5344CB8AC3E}">
        <p14:creationId xmlns:p14="http://schemas.microsoft.com/office/powerpoint/2010/main" val="179733727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4" y="0"/>
            <a:ext cx="9905998" cy="1478570"/>
          </a:xfrm>
        </p:spPr>
        <p:txBody>
          <a:bodyPr/>
          <a:lstStyle/>
          <a:p>
            <a:r>
              <a:rPr lang="en-US" dirty="0" smtClean="0"/>
              <a:t>Final Thoughts 2</a:t>
            </a:r>
            <a:endParaRPr lang="en-US" dirty="0"/>
          </a:p>
        </p:txBody>
      </p:sp>
      <p:sp>
        <p:nvSpPr>
          <p:cNvPr id="3" name="Content Placeholder 2"/>
          <p:cNvSpPr>
            <a:spLocks noGrp="1"/>
          </p:cNvSpPr>
          <p:nvPr>
            <p:ph idx="1"/>
          </p:nvPr>
        </p:nvSpPr>
        <p:spPr>
          <a:xfrm>
            <a:off x="1141413" y="1179576"/>
            <a:ext cx="9986835" cy="5316758"/>
          </a:xfrm>
        </p:spPr>
        <p:txBody>
          <a:bodyPr>
            <a:normAutofit lnSpcReduction="10000"/>
          </a:bodyPr>
          <a:lstStyle/>
          <a:p>
            <a:pPr lvl="0"/>
            <a:r>
              <a:rPr lang="en-US" dirty="0" smtClean="0"/>
              <a:t>“</a:t>
            </a:r>
            <a:r>
              <a:rPr lang="en-US" dirty="0"/>
              <a:t>Robotics” courses evolve.  My course 17 years ago is very different today.  </a:t>
            </a:r>
            <a:r>
              <a:rPr lang="en-US" b="1" i="1" dirty="0"/>
              <a:t>What</a:t>
            </a:r>
            <a:r>
              <a:rPr lang="en-US" dirty="0"/>
              <a:t> I teach is vastly different.  This is less so in my physics courses.  </a:t>
            </a:r>
            <a:r>
              <a:rPr lang="en-US" b="1" i="1" dirty="0"/>
              <a:t>How</a:t>
            </a:r>
            <a:r>
              <a:rPr lang="en-US" dirty="0"/>
              <a:t> I teach has certainly evolved in both classes, but the material is very different today in robotics.  This is due to a number of factors</a:t>
            </a:r>
            <a:r>
              <a:rPr lang="en-US" dirty="0" smtClean="0"/>
              <a:t>.</a:t>
            </a:r>
          </a:p>
          <a:p>
            <a:r>
              <a:rPr lang="en-US" dirty="0"/>
              <a:t>Time = money.  Over time, we have accumulated more stuff.  And the more stuff, the more diverse the lessons</a:t>
            </a:r>
            <a:r>
              <a:rPr lang="en-US" dirty="0" smtClean="0"/>
              <a:t>.</a:t>
            </a:r>
            <a:endParaRPr lang="en-US" dirty="0"/>
          </a:p>
          <a:p>
            <a:pPr marL="228600" lvl="1"/>
            <a:r>
              <a:rPr lang="en-US" sz="2400" dirty="0"/>
              <a:t>The field is changing.  20 years ago, we were all excited that an embedded controller could even turn on an LED.  In college and grad school, I spent months building parallel port interfaces to simply read a single voltage value with my desktop computer and to output a voltage with the same machine.</a:t>
            </a:r>
          </a:p>
          <a:p>
            <a:pPr marL="228600" lvl="1"/>
            <a:r>
              <a:rPr lang="en-US" sz="2400" dirty="0"/>
              <a:t>The embedded controller rapidly changed that.  Now everyone </a:t>
            </a:r>
            <a:r>
              <a:rPr lang="en-US" sz="2400" dirty="0" smtClean="0"/>
              <a:t>can </a:t>
            </a:r>
            <a:r>
              <a:rPr lang="en-US" sz="2400" dirty="0"/>
              <a:t>do it and do it cheaply!</a:t>
            </a:r>
          </a:p>
        </p:txBody>
      </p:sp>
      <p:sp>
        <p:nvSpPr>
          <p:cNvPr id="4" name="Slide Number Placeholder 3"/>
          <p:cNvSpPr>
            <a:spLocks noGrp="1"/>
          </p:cNvSpPr>
          <p:nvPr>
            <p:ph type="sldNum" sz="quarter" idx="12"/>
          </p:nvPr>
        </p:nvSpPr>
        <p:spPr>
          <a:xfrm>
            <a:off x="11277807" y="6131209"/>
            <a:ext cx="771089" cy="365125"/>
          </a:xfrm>
        </p:spPr>
        <p:txBody>
          <a:bodyPr/>
          <a:lstStyle/>
          <a:p>
            <a:fld id="{B9698738-B369-4EC2-B00C-B62D0CC57A96}" type="slidenum">
              <a:rPr lang="en-US" smtClean="0"/>
              <a:t>91</a:t>
            </a:fld>
            <a:endParaRPr lang="en-US"/>
          </a:p>
        </p:txBody>
      </p:sp>
    </p:spTree>
    <p:extLst>
      <p:ext uri="{BB962C8B-B14F-4D97-AF65-F5344CB8AC3E}">
        <p14:creationId xmlns:p14="http://schemas.microsoft.com/office/powerpoint/2010/main" val="183285894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4" y="0"/>
            <a:ext cx="9905998" cy="1478570"/>
          </a:xfrm>
        </p:spPr>
        <p:txBody>
          <a:bodyPr/>
          <a:lstStyle/>
          <a:p>
            <a:pPr lvl="0"/>
            <a:r>
              <a:rPr lang="en-US" dirty="0" err="1"/>
              <a:t>Kairo’s</a:t>
            </a:r>
            <a:r>
              <a:rPr lang="en-US" dirty="0"/>
              <a:t> ethical </a:t>
            </a:r>
            <a:r>
              <a:rPr lang="en-US" dirty="0" smtClean="0"/>
              <a:t>Dilemma</a:t>
            </a:r>
            <a:endParaRPr lang="en-US" dirty="0"/>
          </a:p>
        </p:txBody>
      </p:sp>
      <p:sp>
        <p:nvSpPr>
          <p:cNvPr id="4" name="Slide Number Placeholder 3"/>
          <p:cNvSpPr>
            <a:spLocks noGrp="1"/>
          </p:cNvSpPr>
          <p:nvPr>
            <p:ph type="sldNum" sz="quarter" idx="12"/>
          </p:nvPr>
        </p:nvSpPr>
        <p:spPr>
          <a:xfrm>
            <a:off x="11277807" y="6131209"/>
            <a:ext cx="771089" cy="365125"/>
          </a:xfrm>
        </p:spPr>
        <p:txBody>
          <a:bodyPr/>
          <a:lstStyle/>
          <a:p>
            <a:fld id="{B9698738-B369-4EC2-B00C-B62D0CC57A96}" type="slidenum">
              <a:rPr lang="en-US" smtClean="0"/>
              <a:t>92</a:t>
            </a:fld>
            <a:endParaRPr lang="en-US"/>
          </a:p>
        </p:txBody>
      </p:sp>
      <p:sp>
        <p:nvSpPr>
          <p:cNvPr id="6" name="TextBox 5"/>
          <p:cNvSpPr txBox="1"/>
          <p:nvPr/>
        </p:nvSpPr>
        <p:spPr>
          <a:xfrm>
            <a:off x="3429000" y="5824729"/>
            <a:ext cx="5321808" cy="830997"/>
          </a:xfrm>
          <a:prstGeom prst="rect">
            <a:avLst/>
          </a:prstGeom>
          <a:noFill/>
        </p:spPr>
        <p:txBody>
          <a:bodyPr wrap="square" rtlCol="0">
            <a:spAutoFit/>
          </a:bodyPr>
          <a:lstStyle/>
          <a:p>
            <a:r>
              <a:rPr lang="en-US" sz="2400" dirty="0">
                <a:hlinkClick r:id="rId2"/>
              </a:rPr>
              <a:t>https://youtu.be/-</a:t>
            </a:r>
            <a:r>
              <a:rPr lang="en-US" sz="2400" dirty="0" smtClean="0">
                <a:hlinkClick r:id="rId2"/>
              </a:rPr>
              <a:t>NCrX8kMbrw?t=45</a:t>
            </a:r>
            <a:endParaRPr lang="en-US" sz="2400" dirty="0" smtClean="0"/>
          </a:p>
          <a:p>
            <a:r>
              <a:rPr lang="en-US" sz="2400" dirty="0">
                <a:hlinkClick r:id="rId3"/>
              </a:rPr>
              <a:t>https://</a:t>
            </a:r>
            <a:r>
              <a:rPr lang="en-US" sz="2400" dirty="0" smtClean="0">
                <a:hlinkClick r:id="rId3"/>
              </a:rPr>
              <a:t>youtu.be/5OiBJ2UivAs?t=81</a:t>
            </a:r>
            <a:r>
              <a:rPr lang="en-US" sz="2400" dirty="0" smtClean="0"/>
              <a:t> </a:t>
            </a:r>
          </a:p>
        </p:txBody>
      </p:sp>
      <p:pic>
        <p:nvPicPr>
          <p:cNvPr id="7" name="Picture 6"/>
          <p:cNvPicPr>
            <a:picLocks noChangeAspect="1"/>
          </p:cNvPicPr>
          <p:nvPr/>
        </p:nvPicPr>
        <p:blipFill>
          <a:blip r:embed="rId4"/>
          <a:stretch>
            <a:fillRect/>
          </a:stretch>
        </p:blipFill>
        <p:spPr>
          <a:xfrm>
            <a:off x="426064" y="1478570"/>
            <a:ext cx="5375107" cy="3788359"/>
          </a:xfrm>
          <a:prstGeom prst="rect">
            <a:avLst/>
          </a:prstGeom>
        </p:spPr>
      </p:pic>
      <p:grpSp>
        <p:nvGrpSpPr>
          <p:cNvPr id="11" name="Group 10"/>
          <p:cNvGrpSpPr/>
          <p:nvPr/>
        </p:nvGrpSpPr>
        <p:grpSpPr>
          <a:xfrm>
            <a:off x="5916168" y="1478570"/>
            <a:ext cx="5846594" cy="3788359"/>
            <a:chOff x="5385816" y="1298448"/>
            <a:chExt cx="5791200" cy="3724275"/>
          </a:xfrm>
        </p:grpSpPr>
        <p:pic>
          <p:nvPicPr>
            <p:cNvPr id="8" name="Picture 7"/>
            <p:cNvPicPr>
              <a:picLocks noChangeAspect="1"/>
            </p:cNvPicPr>
            <p:nvPr/>
          </p:nvPicPr>
          <p:blipFill>
            <a:blip r:embed="rId5"/>
            <a:stretch>
              <a:fillRect/>
            </a:stretch>
          </p:blipFill>
          <p:spPr>
            <a:xfrm>
              <a:off x="5385816" y="1298448"/>
              <a:ext cx="5791200" cy="3724275"/>
            </a:xfrm>
            <a:prstGeom prst="rect">
              <a:avLst/>
            </a:prstGeom>
          </p:spPr>
        </p:pic>
        <p:sp>
          <p:nvSpPr>
            <p:cNvPr id="9" name="Rectangle 8"/>
            <p:cNvSpPr/>
            <p:nvPr/>
          </p:nvSpPr>
          <p:spPr>
            <a:xfrm>
              <a:off x="6601968" y="3849624"/>
              <a:ext cx="411480" cy="1828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7218194" y="4212335"/>
              <a:ext cx="1267438" cy="16764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18480397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4" y="0"/>
            <a:ext cx="9905998" cy="1478570"/>
          </a:xfrm>
        </p:spPr>
        <p:txBody>
          <a:bodyPr/>
          <a:lstStyle/>
          <a:p>
            <a:r>
              <a:rPr lang="en-US" dirty="0" smtClean="0"/>
              <a:t>Take-</a:t>
            </a:r>
            <a:r>
              <a:rPr lang="en-US" dirty="0" err="1" smtClean="0"/>
              <a:t>Away’s</a:t>
            </a:r>
            <a:endParaRPr lang="en-US" dirty="0"/>
          </a:p>
        </p:txBody>
      </p:sp>
      <p:sp>
        <p:nvSpPr>
          <p:cNvPr id="3" name="Content Placeholder 2"/>
          <p:cNvSpPr>
            <a:spLocks noGrp="1"/>
          </p:cNvSpPr>
          <p:nvPr>
            <p:ph idx="1"/>
          </p:nvPr>
        </p:nvSpPr>
        <p:spPr>
          <a:xfrm>
            <a:off x="1141413" y="1323834"/>
            <a:ext cx="9905999" cy="5172500"/>
          </a:xfrm>
        </p:spPr>
        <p:txBody>
          <a:bodyPr>
            <a:normAutofit/>
          </a:bodyPr>
          <a:lstStyle/>
          <a:p>
            <a:r>
              <a:rPr lang="en-US" sz="3000" dirty="0" smtClean="0"/>
              <a:t>Real coding</a:t>
            </a:r>
          </a:p>
          <a:p>
            <a:r>
              <a:rPr lang="en-US" sz="3000" dirty="0" smtClean="0"/>
              <a:t>Real electronics</a:t>
            </a:r>
          </a:p>
          <a:p>
            <a:r>
              <a:rPr lang="en-US" sz="3000" dirty="0" smtClean="0"/>
              <a:t>Real engineering</a:t>
            </a:r>
          </a:p>
          <a:p>
            <a:r>
              <a:rPr lang="en-US" sz="3000" dirty="0" smtClean="0"/>
              <a:t>Real learning.</a:t>
            </a:r>
          </a:p>
          <a:p>
            <a:r>
              <a:rPr lang="en-US" sz="3000" dirty="0" smtClean="0"/>
              <a:t>Education, not robotics.</a:t>
            </a:r>
          </a:p>
        </p:txBody>
      </p:sp>
      <p:sp>
        <p:nvSpPr>
          <p:cNvPr id="4" name="Slide Number Placeholder 3"/>
          <p:cNvSpPr>
            <a:spLocks noGrp="1"/>
          </p:cNvSpPr>
          <p:nvPr>
            <p:ph type="sldNum" sz="quarter" idx="12"/>
          </p:nvPr>
        </p:nvSpPr>
        <p:spPr>
          <a:xfrm>
            <a:off x="11277807" y="6131209"/>
            <a:ext cx="771089" cy="365125"/>
          </a:xfrm>
        </p:spPr>
        <p:txBody>
          <a:bodyPr/>
          <a:lstStyle/>
          <a:p>
            <a:fld id="{B9698738-B369-4EC2-B00C-B62D0CC57A96}" type="slidenum">
              <a:rPr lang="en-US" smtClean="0"/>
              <a:t>93</a:t>
            </a:fld>
            <a:endParaRPr lang="en-US"/>
          </a:p>
        </p:txBody>
      </p:sp>
    </p:spTree>
    <p:extLst>
      <p:ext uri="{BB962C8B-B14F-4D97-AF65-F5344CB8AC3E}">
        <p14:creationId xmlns:p14="http://schemas.microsoft.com/office/powerpoint/2010/main" val="61239350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4" y="0"/>
            <a:ext cx="9905998" cy="1478570"/>
          </a:xfrm>
        </p:spPr>
        <p:txBody>
          <a:bodyPr/>
          <a:lstStyle/>
          <a:p>
            <a:r>
              <a:rPr lang="en-US" dirty="0" smtClean="0"/>
              <a:t>Round Table Discussion</a:t>
            </a:r>
            <a:endParaRPr lang="en-US" dirty="0"/>
          </a:p>
        </p:txBody>
      </p:sp>
      <p:sp>
        <p:nvSpPr>
          <p:cNvPr id="3" name="Content Placeholder 2"/>
          <p:cNvSpPr>
            <a:spLocks noGrp="1"/>
          </p:cNvSpPr>
          <p:nvPr>
            <p:ph idx="1"/>
          </p:nvPr>
        </p:nvSpPr>
        <p:spPr>
          <a:xfrm>
            <a:off x="1141414" y="1338348"/>
            <a:ext cx="10252301" cy="5172500"/>
          </a:xfrm>
        </p:spPr>
        <p:txBody>
          <a:bodyPr numCol="2" spcCol="457200">
            <a:normAutofit fontScale="92500" lnSpcReduction="20000"/>
          </a:bodyPr>
          <a:lstStyle/>
          <a:p>
            <a:r>
              <a:rPr lang="en-US" sz="3000" dirty="0" smtClean="0"/>
              <a:t>Getting students interested</a:t>
            </a:r>
          </a:p>
          <a:p>
            <a:r>
              <a:rPr lang="en-US" sz="3000" dirty="0" smtClean="0"/>
              <a:t>Starting a course</a:t>
            </a:r>
          </a:p>
          <a:p>
            <a:r>
              <a:rPr lang="en-US" sz="3000" dirty="0" smtClean="0"/>
              <a:t>Starting an after school program or club</a:t>
            </a:r>
          </a:p>
          <a:p>
            <a:r>
              <a:rPr lang="en-US" sz="3000" dirty="0" smtClean="0"/>
              <a:t>Setting up a robotics lab</a:t>
            </a:r>
          </a:p>
          <a:p>
            <a:r>
              <a:rPr lang="en-US" sz="3000" dirty="0" smtClean="0"/>
              <a:t>A STEAM curriculum</a:t>
            </a:r>
          </a:p>
          <a:p>
            <a:r>
              <a:rPr lang="en-US" sz="3000" dirty="0" smtClean="0"/>
              <a:t>AP CS Principles</a:t>
            </a:r>
          </a:p>
          <a:p>
            <a:r>
              <a:rPr lang="en-US" sz="3000" dirty="0" smtClean="0"/>
              <a:t>IB Design Technology</a:t>
            </a:r>
          </a:p>
          <a:p>
            <a:r>
              <a:rPr lang="en-US" sz="3000" dirty="0" smtClean="0"/>
              <a:t>IB Computer Science</a:t>
            </a:r>
          </a:p>
          <a:p>
            <a:r>
              <a:rPr lang="en-US" sz="3000" dirty="0" smtClean="0"/>
              <a:t>Textbooks</a:t>
            </a:r>
          </a:p>
          <a:p>
            <a:r>
              <a:rPr lang="en-US" sz="3000" dirty="0"/>
              <a:t>Competitions</a:t>
            </a:r>
          </a:p>
          <a:p>
            <a:r>
              <a:rPr lang="en-US" sz="3000" dirty="0" smtClean="0"/>
              <a:t>Embedded Controllers in Science Classes</a:t>
            </a:r>
          </a:p>
          <a:p>
            <a:r>
              <a:rPr lang="en-US" sz="3000" dirty="0" smtClean="0"/>
              <a:t>STEAM and other collaborations</a:t>
            </a:r>
          </a:p>
          <a:p>
            <a:r>
              <a:rPr lang="en-US" sz="3000" dirty="0" smtClean="0"/>
              <a:t>Coding, designing, and working with/for the community.  People will find you!</a:t>
            </a:r>
          </a:p>
          <a:p>
            <a:r>
              <a:rPr lang="en-US" sz="3000" dirty="0"/>
              <a:t>Issues </a:t>
            </a:r>
            <a:r>
              <a:rPr lang="en-US" sz="3000" dirty="0" smtClean="0"/>
              <a:t>and </a:t>
            </a:r>
            <a:r>
              <a:rPr lang="en-US" sz="3000" dirty="0" err="1" smtClean="0"/>
              <a:t>Opportunitiesat</a:t>
            </a:r>
            <a:r>
              <a:rPr lang="en-US" sz="3000" dirty="0" smtClean="0"/>
              <a:t> your schools?</a:t>
            </a:r>
          </a:p>
        </p:txBody>
      </p:sp>
      <p:sp>
        <p:nvSpPr>
          <p:cNvPr id="4" name="Slide Number Placeholder 3"/>
          <p:cNvSpPr>
            <a:spLocks noGrp="1"/>
          </p:cNvSpPr>
          <p:nvPr>
            <p:ph type="sldNum" sz="quarter" idx="12"/>
          </p:nvPr>
        </p:nvSpPr>
        <p:spPr>
          <a:xfrm>
            <a:off x="11219749" y="6145723"/>
            <a:ext cx="771089" cy="365125"/>
          </a:xfrm>
        </p:spPr>
        <p:txBody>
          <a:bodyPr/>
          <a:lstStyle/>
          <a:p>
            <a:fld id="{B9698738-B369-4EC2-B00C-B62D0CC57A96}" type="slidenum">
              <a:rPr lang="en-US" smtClean="0"/>
              <a:t>94</a:t>
            </a:fld>
            <a:endParaRPr lang="en-US" dirty="0"/>
          </a:p>
        </p:txBody>
      </p:sp>
    </p:spTree>
    <p:extLst>
      <p:ext uri="{BB962C8B-B14F-4D97-AF65-F5344CB8AC3E}">
        <p14:creationId xmlns:p14="http://schemas.microsoft.com/office/powerpoint/2010/main" val="110493620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4" y="0"/>
            <a:ext cx="9905998" cy="1219200"/>
          </a:xfrm>
        </p:spPr>
        <p:txBody>
          <a:bodyPr/>
          <a:lstStyle/>
          <a:p>
            <a:endParaRPr lang="en-US" dirty="0"/>
          </a:p>
        </p:txBody>
      </p:sp>
      <p:sp>
        <p:nvSpPr>
          <p:cNvPr id="4" name="Slide Number Placeholder 3"/>
          <p:cNvSpPr>
            <a:spLocks noGrp="1"/>
          </p:cNvSpPr>
          <p:nvPr>
            <p:ph type="sldNum" sz="quarter" idx="12"/>
          </p:nvPr>
        </p:nvSpPr>
        <p:spPr>
          <a:xfrm>
            <a:off x="11292321" y="6071960"/>
            <a:ext cx="771089" cy="365125"/>
          </a:xfrm>
        </p:spPr>
        <p:txBody>
          <a:bodyPr/>
          <a:lstStyle/>
          <a:p>
            <a:fld id="{B9698738-B369-4EC2-B00C-B62D0CC57A96}" type="slidenum">
              <a:rPr lang="en-US" smtClean="0"/>
              <a:t>95</a:t>
            </a:fld>
            <a:endParaRPr lang="en-US" dirty="0"/>
          </a:p>
        </p:txBody>
      </p:sp>
      <p:pic>
        <p:nvPicPr>
          <p:cNvPr id="5" name="Picture 10" descr="catie's BYE better2"/>
          <p:cNvPicPr>
            <a:picLocks noGrp="1" noChangeAspect="1" noChangeArrowheads="1"/>
          </p:cNvPicPr>
          <p:nvPr>
            <p:ph idx="1"/>
          </p:nvPr>
        </p:nvPicPr>
        <p:blipFill>
          <a:blip r:embed="rId2">
            <a:lum bright="24000" contrast="24000"/>
            <a:extLst>
              <a:ext uri="{28A0092B-C50C-407E-A947-70E740481C1C}">
                <a14:useLocalDpi xmlns:a14="http://schemas.microsoft.com/office/drawing/2010/main" val="0"/>
              </a:ext>
            </a:extLst>
          </a:blip>
          <a:srcRect l="3030" t="19565" r="1515" b="17810"/>
          <a:stretch>
            <a:fillRect/>
          </a:stretch>
        </p:blipFill>
        <p:spPr bwMode="auto">
          <a:xfrm>
            <a:off x="2685985" y="3291840"/>
            <a:ext cx="6523483" cy="320988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t="16511" b="14126"/>
          <a:stretch/>
        </p:blipFill>
        <p:spPr bwMode="auto">
          <a:xfrm>
            <a:off x="3292699" y="429768"/>
            <a:ext cx="5170131" cy="2688336"/>
          </a:xfrm>
          <a:prstGeom prst="rect">
            <a:avLst/>
          </a:prstGeom>
          <a:ln>
            <a:noFill/>
          </a:ln>
          <a:effectLst>
            <a:outerShdw blurRad="190500" algn="tl" rotWithShape="0">
              <a:srgbClr val="000000">
                <a:alpha val="70000"/>
              </a:srgbClr>
            </a:out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2750203431"/>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ircuit">
  <a:themeElements>
    <a:clrScheme name="Circuit">
      <a:dk1>
        <a:sysClr val="windowText" lastClr="000000"/>
      </a:dk1>
      <a:lt1>
        <a:sysClr val="window" lastClr="FFFFFF"/>
      </a:lt1>
      <a:dk2>
        <a:srgbClr val="252C36"/>
      </a:dk2>
      <a:lt2>
        <a:srgbClr val="7C96A3"/>
      </a:lt2>
      <a:accent1>
        <a:srgbClr val="4FD093"/>
      </a:accent1>
      <a:accent2>
        <a:srgbClr val="54BCDF"/>
      </a:accent2>
      <a:accent3>
        <a:srgbClr val="A262D0"/>
      </a:accent3>
      <a:accent4>
        <a:srgbClr val="D7537B"/>
      </a:accent4>
      <a:accent5>
        <a:srgbClr val="E78045"/>
      </a:accent5>
      <a:accent6>
        <a:srgbClr val="84C350"/>
      </a:accent6>
      <a:hlink>
        <a:srgbClr val="22FFFF"/>
      </a:hlink>
      <a:folHlink>
        <a:srgbClr val="9BF3FD"/>
      </a:folHlink>
    </a:clrScheme>
    <a:fontScheme name="Circui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rcuit">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94000"/>
                <a:satMod val="148000"/>
                <a:lumMod val="140000"/>
              </a:schemeClr>
            </a:gs>
            <a:gs pos="100000">
              <a:schemeClr val="phClr">
                <a:shade val="92000"/>
                <a:hueMod val="104000"/>
                <a:satMod val="140000"/>
                <a:lumMod val="48000"/>
              </a:schemeClr>
            </a:gs>
          </a:gsLst>
          <a:lin ang="5040000" scaled="0"/>
        </a:gradFill>
        <a:blipFill>
          <a:blip xmlns:r="http://schemas.openxmlformats.org/officeDocument/2006/relationships" r:embed="rId1">
            <a:duotone>
              <a:schemeClr val="phClr">
                <a:shade val="48000"/>
                <a:hueMod val="106000"/>
                <a:satMod val="140000"/>
                <a:lumMod val="42000"/>
              </a:schemeClr>
              <a:schemeClr val="phClr">
                <a:tint val="98000"/>
                <a:hueMod val="92000"/>
                <a:satMod val="220000"/>
                <a:lumMod val="90000"/>
              </a:schemeClr>
            </a:duotone>
          </a:blip>
          <a:stretch/>
        </a:blipFill>
      </a:bgFillStyleLst>
    </a:fmtScheme>
  </a:themeElements>
  <a:objectDefaults/>
  <a:extraClrSchemeLst/>
  <a:extLst>
    <a:ext uri="{05A4C25C-085E-4340-85A3-A5531E510DB2}">
      <thm15:themeFamily xmlns:thm15="http://schemas.microsoft.com/office/thememl/2012/main" name="Circuit" id="{0AC2F7E7-15F5-431C-B2A2-456FE929F56C}" vid="{142578CA-DEC9-49C3-80AF-C113973CC9A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TM04033919[[fn=Circuit]]</Template>
  <TotalTime>2689</TotalTime>
  <Words>8957</Words>
  <Application>Microsoft Office PowerPoint</Application>
  <PresentationFormat>Widescreen</PresentationFormat>
  <Paragraphs>1003</Paragraphs>
  <Slides>95</Slides>
  <Notes>63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95</vt:i4>
      </vt:variant>
    </vt:vector>
  </HeadingPairs>
  <TitlesOfParts>
    <vt:vector size="103" baseType="lpstr">
      <vt:lpstr>Arial</vt:lpstr>
      <vt:lpstr>Calibri</vt:lpstr>
      <vt:lpstr>Courier New</vt:lpstr>
      <vt:lpstr>Times New Roman</vt:lpstr>
      <vt:lpstr>Trebuchet MS</vt:lpstr>
      <vt:lpstr>Tw Cen MT</vt:lpstr>
      <vt:lpstr>Wingdings</vt:lpstr>
      <vt:lpstr>Circuit</vt:lpstr>
      <vt:lpstr>Best Practices for Building an Innovative and Cost-Effective Robotics Program - 17 Years of Trial-and-Error</vt:lpstr>
      <vt:lpstr>PowerPoint Presentation</vt:lpstr>
      <vt:lpstr>File Locations</vt:lpstr>
      <vt:lpstr>My Assumptions</vt:lpstr>
      <vt:lpstr>About Me</vt:lpstr>
      <vt:lpstr>How I Imagine YOU</vt:lpstr>
      <vt:lpstr>Keep this in mind…</vt:lpstr>
      <vt:lpstr>Physical Computing: Desktop Computing on Steroids</vt:lpstr>
      <vt:lpstr>Physical Computing: Sensors</vt:lpstr>
      <vt:lpstr>Coding Process for the Embedded Controller</vt:lpstr>
      <vt:lpstr>Code Tutorial: Hello World</vt:lpstr>
      <vt:lpstr>Verify</vt:lpstr>
      <vt:lpstr>Got Errors?</vt:lpstr>
      <vt:lpstr>Coding Process for the Embedded Controller</vt:lpstr>
      <vt:lpstr>View the Output</vt:lpstr>
      <vt:lpstr>Code Tutorial: Hello World</vt:lpstr>
      <vt:lpstr>Microcontroller Handling Warnings!</vt:lpstr>
      <vt:lpstr>Microcontroller Upload Warnings!</vt:lpstr>
      <vt:lpstr>About George School</vt:lpstr>
      <vt:lpstr>Technology @ George School</vt:lpstr>
      <vt:lpstr>Assumptions about my Robotics Course</vt:lpstr>
      <vt:lpstr>Evolution of GS Robotics – Beginnings</vt:lpstr>
      <vt:lpstr>Evolution – Kylan Turner &amp; Brian Patton</vt:lpstr>
      <vt:lpstr>Evolution of GS Robotics – Kylan’s Progress</vt:lpstr>
      <vt:lpstr>Evolution of GS Robotics – Kylan’s Influence</vt:lpstr>
      <vt:lpstr>Evolution of GS Robotics – The Early Course</vt:lpstr>
      <vt:lpstr>Evolution of GS Robotics – Decisions</vt:lpstr>
      <vt:lpstr>Evolution of GS Robotics – Why Not First</vt:lpstr>
      <vt:lpstr>Evolution of GS Robotics – Why Not BOE-BOT?</vt:lpstr>
      <vt:lpstr>Evolution – Why Not VEX or LEGo?</vt:lpstr>
      <vt:lpstr>Robot Platforms: OneBot, LEGO, VEX, First, Boe-Bot</vt:lpstr>
      <vt:lpstr>Evolution of GS Robotics – The Early Course</vt:lpstr>
      <vt:lpstr>Evolution of GS Robotics – The Early Course</vt:lpstr>
      <vt:lpstr>Evolution of GS Robotics – The Early Course</vt:lpstr>
      <vt:lpstr>Evolution of GS Robotics – The Early Course</vt:lpstr>
      <vt:lpstr>Evolution – The First Textbook &amp; Curriculum</vt:lpstr>
      <vt:lpstr>Evolution – BasicX and Robotics</vt:lpstr>
      <vt:lpstr>Evolution – BasicX and Robotics</vt:lpstr>
      <vt:lpstr>New Kids on the Block: Uno, Teensy, &amp; OneBot</vt:lpstr>
      <vt:lpstr>New Textbooks; A Bullet dodged</vt:lpstr>
      <vt:lpstr>Oh No, no more Uno?</vt:lpstr>
      <vt:lpstr>ARM Wins!</vt:lpstr>
      <vt:lpstr>Microcontrollers: PIC, AVR, &amp; ARM</vt:lpstr>
      <vt:lpstr>But Which ARM? Teensy 3.2 or Arduino Due?</vt:lpstr>
      <vt:lpstr>Arduino Due: Jumper Wires and Shields</vt:lpstr>
      <vt:lpstr>Teensy 3.2 and PRT3 Motherboard</vt:lpstr>
      <vt:lpstr>Teensy 3.2/PRT3 Pros</vt:lpstr>
      <vt:lpstr>Teensy 3.2/PRT3 Pros</vt:lpstr>
      <vt:lpstr>Motherboards: PRT3/Teensy vs Arduino Due</vt:lpstr>
      <vt:lpstr>My Robot of Choice: The OneBot</vt:lpstr>
      <vt:lpstr>Physical Computing &amp; Robotics Volume 1</vt:lpstr>
      <vt:lpstr>Physical Computing &amp; Robotics Volume 2</vt:lpstr>
      <vt:lpstr>Benefits of the Textbooks</vt:lpstr>
      <vt:lpstr>GS Robotics Today</vt:lpstr>
      <vt:lpstr>Robotics budget</vt:lpstr>
      <vt:lpstr>Robotics Course Dynamics 1</vt:lpstr>
      <vt:lpstr>Robotics Course Dynamics 2</vt:lpstr>
      <vt:lpstr>Lab Space</vt:lpstr>
      <vt:lpstr>Lab Space</vt:lpstr>
      <vt:lpstr>Lab Space</vt:lpstr>
      <vt:lpstr>Fabrications Lab Skills</vt:lpstr>
      <vt:lpstr>Solder Lab Skills</vt:lpstr>
      <vt:lpstr>3D Printing</vt:lpstr>
      <vt:lpstr>Laser Cutting</vt:lpstr>
      <vt:lpstr>Final Projects 1</vt:lpstr>
      <vt:lpstr>Final Projects 2</vt:lpstr>
      <vt:lpstr>New Integrated Curriculum</vt:lpstr>
      <vt:lpstr>New Integrated Curriculum Order</vt:lpstr>
      <vt:lpstr>Outside Events</vt:lpstr>
      <vt:lpstr>George School Robotics Invitational</vt:lpstr>
      <vt:lpstr>George School Robotics Invitational</vt:lpstr>
      <vt:lpstr>The Future of GS Computer Science</vt:lpstr>
      <vt:lpstr>Final Thoughts 1</vt:lpstr>
      <vt:lpstr>Final Thoughts 2</vt:lpstr>
      <vt:lpstr>Kairo’s ethical Dilemma</vt:lpstr>
      <vt:lpstr>Take-Away’s</vt:lpstr>
      <vt:lpstr>Round Table Discussion</vt:lpstr>
      <vt:lpstr>Fabrications Lab Skills</vt:lpstr>
      <vt:lpstr>Solder Lab Skills</vt:lpstr>
      <vt:lpstr>3D Printing</vt:lpstr>
      <vt:lpstr>Laser Cutting</vt:lpstr>
      <vt:lpstr>Final Projects 1</vt:lpstr>
      <vt:lpstr>Final Projects 2</vt:lpstr>
      <vt:lpstr>New Integrated Curriculum</vt:lpstr>
      <vt:lpstr>New Integrated Curriculum Order</vt:lpstr>
      <vt:lpstr>Outside Events</vt:lpstr>
      <vt:lpstr>George School Robotics Invitational</vt:lpstr>
      <vt:lpstr>George School Robotics Invitational</vt:lpstr>
      <vt:lpstr>The Future of GS Computer Science</vt:lpstr>
      <vt:lpstr>Final Thoughts 1</vt:lpstr>
      <vt:lpstr>Final Thoughts 2</vt:lpstr>
      <vt:lpstr>Kairo’s ethical Dilemma</vt:lpstr>
      <vt:lpstr>Take-Away’s</vt:lpstr>
      <vt:lpstr>Round Table Discussion</vt:lpstr>
      <vt:lpstr>PowerPoint Presentation</vt:lpstr>
    </vt:vector>
  </TitlesOfParts>
  <Company>George School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Robotics Teacher Training Workshop</dc:title>
  <dc:creator>Odom, Chris</dc:creator>
  <cp:lastModifiedBy>Odom, Chris</cp:lastModifiedBy>
  <cp:revision>242</cp:revision>
  <dcterms:created xsi:type="dcterms:W3CDTF">2018-05-03T02:23:04Z</dcterms:created>
  <dcterms:modified xsi:type="dcterms:W3CDTF">2019-02-11T16:24:20Z</dcterms:modified>
</cp:coreProperties>
</file>